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  <p:sldId id="265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2994" autoAdjust="0"/>
  </p:normalViewPr>
  <p:slideViewPr>
    <p:cSldViewPr snapToGrid="0" snapToObjects="1">
      <p:cViewPr varScale="1">
        <p:scale>
          <a:sx n="69" d="100"/>
          <a:sy n="69" d="100"/>
        </p:scale>
        <p:origin x="120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verigesskolledare.sharepoint.com/sites/SverigesSkolledare/_layouts/15/Doc.aspx?sourcedoc=%7B1383AFBF-66D0-4B24-A0C6-C67F5DFDF005%7D&amp;file=PP%20Almega%20utbildning%20avtalsinfo%20medlemsm%C3%B6te%20mars%202026%20med%20Jonas%20till%C3%A4gg%202026-03-19.pptx&amp;action=edit&amp;mobileredirect=true&amp;DefaultItemOpen=1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rigesskolledare.se/siteassets/avtal-privat-sektor/resurser-akademikerforbunden/akademikerforbunden-lonebroschyr-svenska-2024.pdf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rigesskolledare.se/siteassets/avtal-privat-sektor/resurser-akademikerforbunden/akademikerforbunden-lonebroschyr-svenska-2024.pdf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verigesskolledare-my.sharepoint.com/personal/monika_elowson_sverigesskolledare_se/_layouts/15/Doc.aspx?sourcedoc=%7B140418A0-03A9-4FB4-9B2E-68536E2A04CD%7D&amp;file=Avtal%20om%20l%C3%B6nebildning%20Akademikerf%C3%B6rbunden%20Almega%20Utbildning%20251117.docx&amp;action=default&amp;mobileredirect=true&amp;DefaultItemOpen=1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1 – Avtal om lönebildning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Välkomna.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dag ska vi gå igenom Akademikerförbundens löneavtal inom Almega Utbildning. Det är ett processlöneavtal, vilket innebär att det inte finns någon centralt bestämd procentsats för löneökningarna. I stället är det den lokala lönebildningen som står i centrum.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[PP Almega...2026-03-19 | PowerPoint]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Syftet med genomgången är att förstå: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vilka principer som styr lönesättningen,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 den lokala löneprocessen ska gå till,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vilka rättigheter medarbetare och fackliga företrädare har,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 vad som händer om man inte är överens om den nya lönen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[Sources]
Form och visuell struktur inspirerad av Akademikerförbundens presentation på Sveriges Skolledares webbplats: https://www.sverigesskolledare.se/arbetsmiljo--villkor/kollektivavtal/privat-sektor/fortroendevalda-akademikerforeningar/
Avtalsinnehållet bygger på den avtalstext som användaren tillhandahöll i konversationen.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2 – Avtalets grundidé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Avtalets utgångspunkt är att lönebildningen ska vara en positiv kraft i verksamheten.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Tanken är att goda prestationer, utveckling och ansvarstagande ska uppmuntras genom löneutveckling. Samtidigt ska lönebildningen bidra till hög kvalitet, effektivitet och verksamhetsutveckling.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Löneavtalet handlar alltså inte bara om pengar. Det handlar också om att skapa tydliga mål, utveckling för medarbetarna och långsiktigt goda resultat i verksamheten.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3 – Grundprinciper för lönesättningen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Här ser vi de viktigaste principerna.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det första ska lönen vara individuell och differentierad. Det innebär att alla inte ska få samma löneökning. Skillnader i ansvar, kompetens, arbetsuppgifter och resultat ska kunna få genomslag i lönen.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det andra ska medarbetaren veta hur lönen sätts och vad som krävs för en god löneutveckling. Transparens är en central del av avtalet.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det tredje ska bedömningen ske på tydliga och sakliga grunder.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 fackliga företrädare är det viktigt att säkerställa att dessa principer faktiskt tillämpas lokalt.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4 – Lönepolicy och lönekriterier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viktig del av avtalet är att varje arbetsgivare ska ha en tydlig och känd lönepolicy.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Lönen kan bland annat påverkas av: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arbetsuppgifternas innehåll,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ansvar,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prestation,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initiativförmåga,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samarbetsförmåga,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utbildning och erfarenhet.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chefer ska även uppdragets komplexitet och förutsättningarna att leda verksamheten vägas in.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viktig fråga att ställa lokalt är: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"Kan arbetsgivaren tydligt förklara vilka kriterier som används och hur de tillämpas?"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svaret är nej finns det ofta anledning till fortsatt dialog.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5 – Den lokala löneprocessen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Lönebildningen sker på företagsnivå och ska genomföras i samverkan med de anställda.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Processen består huvudsakligen av två delar.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Först sker en gemensam genomgång av förutsättningarna inför lönerevisionen.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Därefter genomförs individuella samtal mellan chef och medarbetare.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viktig sak att komma ihåg är att den lokala akademikerföreningen ska bjudas in till steg 1 om en sådan finns.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6 – Gemensam genomgång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Inför lönerevisionen ska arbetsgivaren och de anställda gemensamt gå igenom förutsättningarna.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Då ska man bland annat diskutera: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avtalets innehåll,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företagets ekonomi,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företagets lönestruktur,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lönekriterier,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 tidsplanen för revisionen.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Detta är ett viktigt tillfälle för den lokala akademikerföreningen att ställa frågor och få insyn i arbetsgivarens resonemang.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 bättre förberedelser här, desto bättre brukar den fortsatta processen fungera.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7 – Tre samtal med tydlig röd tråd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Avtalet bygger på tre typer av samtal.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Först mål- och utvecklingssamtalet.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Här diskuteras vilka mål som ska uppnås och vilken utveckling som behövs framåt.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Sedan kommer resultatsamtalet.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Här bedöms resultatet i förhållande till målen och lönekriterierna.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Slutligen lönesamtalet.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Då ska arbetsgivaren meddela och motivera den nya lönen.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Avtalet betonar att det inte är antalet samtal som är viktigt, utan innehållet och att man når samsyn kring bedömningen.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8 – Likabehandling och löneutveckling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Lönesättningen får inte vara diskriminerande.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Osakliga löneskillnader ska elimineras och samma principer ska gälla för kvinnor och män. Föräldralediga ska också omfattas av lönerevisionen.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mycket viktig formulering i avtalet är att alla anställda bör få en löneutveckling.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någon inte får löneutveckling ska orsakerna analyseras och särskilda överväganden göras om vilka åtgärder som behövs framåt.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ofta en central facklig fråga.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9 – Vid oenighet om ny lön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en medlem inte accepterar den nya lönen finns en avtalsreglerad process.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Arbetsgivaren lämnar först sitt löneförslag.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Medarbetaren kan då begära att beslutet inte fastställs direkt.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 fackliga organisationen kan därefter begära lokal förhandling inom tre veckor från lönesamtalet.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man fortfarande inte är överens ska de centrala parterna konsulteras innan förhandlingen avslutas. Först därefter fastställs den nya lönen.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är därför viktigt att medlemmar kontaktar sin fackliga företrädare i god tid.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609B1-AD36-D574-E3EC-EB61FB72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B8B136-7592-0B71-D5B4-195EE0D17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432980-4533-75A7-2BD1-3563D6FCC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10 – Klipp ur Akademikerförbundens skrift om löneprocessen</a:t>
            </a:r>
          </a:p>
          <a:p>
            <a:pPr fontAlgn="t"/>
            <a:endParaRPr lang="sv-SE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dirty="0">
                <a:hlinkClick r:id="rId3"/>
              </a:rPr>
              <a:t>akademikerforbunden-lonebroschyr-svenska-2024.pdf</a:t>
            </a:r>
            <a:endParaRPr lang="sv-SE" dirty="0"/>
          </a:p>
          <a:p>
            <a:pPr fontAlgn="t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Lokala akademikerföreningen</a:t>
            </a:r>
          </a:p>
          <a:p>
            <a:pPr fontAlgn="t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lokala fackliga företrädarnas uppdrag är att förbereda och följa upp den årliga lönerevisionen.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Fokus är då att säkra kvaliteten i löneprocessen och bana vägen för bra lönesamtal.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ser också över verksamhetens behov av förändrad lönestruktur och löneutveckling. Genom att utveckla förutsättningarna för den individuella och differentierade lönesättningen motverkas samtidigt osakliga löneskillnader.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 lokala akademikerförening kan ofta stötta dig när du förbereder ditt lönesamtal. Hör med dem om vilket stöd du kan få.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Finns det inte någon akademikerförening hos din arbetsgivare är du alltid välkommen att kontakta ditt eget förbunds medlemsjour eller motsvarande för rådgivning.</a:t>
            </a:r>
          </a:p>
          <a:p>
            <a:pPr fontAlgn="t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DDACC-0A89-2059-4644-F01D17BE78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98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85394-FD36-0D28-BE9C-E093AB55E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8B214A-0229-1D84-4F16-2B798E3AC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428A71-D9F7-1CC9-72D9-262EF1DDC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11 – Klipp ur Akademikerförbundens skrift om löneprocessen</a:t>
            </a:r>
          </a:p>
          <a:p>
            <a:pPr fontAlgn="t"/>
            <a:endParaRPr lang="sv-SE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dirty="0">
                <a:hlinkClick r:id="rId3"/>
              </a:rPr>
              <a:t>akademikerforbunden-lonebroschyr-svenska-2024.pdf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B1F2E-20E1-3096-B26F-248CD27D7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24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 12 – Sammanfattning</a:t>
            </a:r>
          </a:p>
          <a:p>
            <a:pPr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Talarmanus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vi ska sammanfatta avtalet i fem punkter så är det följande: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Lönebildningen ska vara lokal och verksamhetsnära.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Lönen ska vara individuell och differentierad.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ska finnas tydliga lönekriterier och en känd lönepolicy.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Dialogen mellan chef och medarbetare är central för processen.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finns en tydlig förhandlingsordning om man inte accepterar den nya lönen.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[Avtal om l...</a:t>
            </a:r>
            <a:r>
              <a:rPr lang="sv-SE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ing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251117 | Word]</a:t>
            </a:r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Avsluta gärna med: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"Ett bra lönearbete handlar inte bara om löneökningar. Det handlar om transparens, tydliga kriterier, god dialog och att medlemmarna känner förtroende för processen."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Tack, och nu öppnar vi upp för frågor och diskussion.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97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1143000" y="214884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dirty="0">
                <a:solidFill>
                  <a:srgbClr val="FFFFFF"/>
                </a:solidFill>
              </a:rPr>
              <a:t>Avtal om lönebildning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1920240" y="2971800"/>
            <a:ext cx="8321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</a:rPr>
              <a:t>Akademikerförbunden | Almega Utbildning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920240" y="349300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DEEEE"/>
                </a:solidFill>
              </a:rPr>
              <a:t>Lokal löneprocess, lönekriterier och förhandlingsordning</a:t>
            </a:r>
            <a:endParaRPr lang="en-US" sz="1300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7A5C542-BB09-C714-7587-0BEC3FB62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59" y="176695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Avtalets grundidé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D7072"/>
                </a:solidFill>
              </a:rPr>
              <a:t>Lönebildning som drivkraft i verksamheten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6492240" cy="4206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51515"/>
                </a:solidFill>
              </a:rPr>
              <a:t>Stimulera utveckling och goda arbetsinsatser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51515"/>
                </a:solidFill>
              </a:rPr>
              <a:t>Bidra till hög kvalitet, effektivitet och lönsamhet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51515"/>
                </a:solidFill>
              </a:rPr>
              <a:t>Skapa förutsättningar för </a:t>
            </a:r>
            <a:r>
              <a:rPr lang="en-US" sz="1900" dirty="0" err="1">
                <a:solidFill>
                  <a:srgbClr val="151515"/>
                </a:solidFill>
              </a:rPr>
              <a:t>positiv</a:t>
            </a:r>
            <a:r>
              <a:rPr lang="en-US" sz="1900" dirty="0">
                <a:solidFill>
                  <a:srgbClr val="151515"/>
                </a:solidFill>
              </a:rPr>
              <a:t> </a:t>
            </a:r>
            <a:r>
              <a:rPr lang="en-US" sz="1900" dirty="0" err="1">
                <a:solidFill>
                  <a:srgbClr val="151515"/>
                </a:solidFill>
              </a:rPr>
              <a:t>löneutveckling</a:t>
            </a:r>
            <a:endParaRPr lang="en-US" sz="1900" dirty="0">
              <a:solidFill>
                <a:srgbClr val="151515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en-US" sz="1900" dirty="0" err="1">
                <a:solidFill>
                  <a:srgbClr val="151515"/>
                </a:solidFill>
              </a:rPr>
              <a:t>Genom</a:t>
            </a:r>
            <a:r>
              <a:rPr lang="en-US" sz="1900" dirty="0">
                <a:solidFill>
                  <a:srgbClr val="151515"/>
                </a:solidFill>
              </a:rPr>
              <a:t> </a:t>
            </a:r>
            <a:r>
              <a:rPr lang="en-US" sz="1900" dirty="0" err="1">
                <a:solidFill>
                  <a:srgbClr val="151515"/>
                </a:solidFill>
              </a:rPr>
              <a:t>kända</a:t>
            </a:r>
            <a:r>
              <a:rPr lang="en-US" sz="1900" dirty="0">
                <a:solidFill>
                  <a:srgbClr val="151515"/>
                </a:solidFill>
              </a:rPr>
              <a:t> </a:t>
            </a:r>
            <a:r>
              <a:rPr lang="en-US" sz="1900" dirty="0" err="1">
                <a:solidFill>
                  <a:srgbClr val="151515"/>
                </a:solidFill>
              </a:rPr>
              <a:t>lönekriterier</a:t>
            </a:r>
            <a:r>
              <a:rPr lang="en-US" sz="1900" dirty="0">
                <a:solidFill>
                  <a:srgbClr val="151515"/>
                </a:solidFill>
              </a:rPr>
              <a:t> </a:t>
            </a:r>
            <a:r>
              <a:rPr lang="en-US" sz="1900" dirty="0" err="1">
                <a:solidFill>
                  <a:srgbClr val="151515"/>
                </a:solidFill>
              </a:rPr>
              <a:t>ge</a:t>
            </a:r>
            <a:r>
              <a:rPr lang="en-US" sz="1900" dirty="0">
                <a:solidFill>
                  <a:srgbClr val="151515"/>
                </a:solidFill>
              </a:rPr>
              <a:t> </a:t>
            </a:r>
            <a:r>
              <a:rPr lang="en-US" sz="1900" dirty="0" err="1">
                <a:solidFill>
                  <a:srgbClr val="151515"/>
                </a:solidFill>
              </a:rPr>
              <a:t>förutsättning</a:t>
            </a:r>
            <a:r>
              <a:rPr lang="en-US" sz="1900" dirty="0">
                <a:solidFill>
                  <a:srgbClr val="151515"/>
                </a:solidFill>
              </a:rPr>
              <a:t> för </a:t>
            </a:r>
            <a:r>
              <a:rPr lang="en-US" sz="1900" dirty="0" err="1">
                <a:solidFill>
                  <a:srgbClr val="151515"/>
                </a:solidFill>
              </a:rPr>
              <a:t>tydlig</a:t>
            </a:r>
            <a:r>
              <a:rPr lang="en-US" sz="1900" dirty="0">
                <a:solidFill>
                  <a:srgbClr val="151515"/>
                </a:solidFill>
              </a:rPr>
              <a:t> och </a:t>
            </a:r>
            <a:r>
              <a:rPr lang="en-US" sz="1900" dirty="0" err="1">
                <a:solidFill>
                  <a:srgbClr val="151515"/>
                </a:solidFill>
              </a:rPr>
              <a:t>saklig</a:t>
            </a:r>
            <a:r>
              <a:rPr lang="en-US" sz="1900" dirty="0">
                <a:solidFill>
                  <a:srgbClr val="151515"/>
                </a:solidFill>
              </a:rPr>
              <a:t> </a:t>
            </a:r>
            <a:r>
              <a:rPr lang="en-US" sz="1900" dirty="0" err="1">
                <a:solidFill>
                  <a:srgbClr val="151515"/>
                </a:solidFill>
              </a:rPr>
              <a:t>bedömning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458200" y="1508760"/>
            <a:ext cx="2468880" cy="246888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8668512" y="198424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F43"/>
                </a:solidFill>
              </a:rPr>
              <a:t>UTVECKLING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823960" y="2487168"/>
            <a:ext cx="1737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53F43"/>
                </a:solidFill>
              </a:rPr>
              <a:t>Kvalitet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53F43"/>
                </a:solidFill>
              </a:rPr>
              <a:t>Effektivitet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53F43"/>
                </a:solidFill>
              </a:rPr>
              <a:t>Resultat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C60EAF2-0049-CB8E-0217-9D6CCA9F5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Grundprinciper för lönesättningen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914400" y="1645920"/>
            <a:ext cx="1143000" cy="114300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Text 2"/>
          <p:cNvSpPr/>
          <p:nvPr/>
        </p:nvSpPr>
        <p:spPr>
          <a:xfrm>
            <a:off x="1188720" y="1810512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77240" y="292608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53F43"/>
                </a:solidFill>
              </a:rPr>
              <a:t>Individuell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063240" y="1645920"/>
            <a:ext cx="1143000" cy="114300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7" name="Text 5"/>
          <p:cNvSpPr/>
          <p:nvPr/>
        </p:nvSpPr>
        <p:spPr>
          <a:xfrm>
            <a:off x="3337560" y="1810512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2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926080" y="292608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53F43"/>
                </a:solidFill>
              </a:rPr>
              <a:t>Differentierad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212080" y="1645920"/>
            <a:ext cx="1143000" cy="114300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0" name="Text 8"/>
          <p:cNvSpPr/>
          <p:nvPr/>
        </p:nvSpPr>
        <p:spPr>
          <a:xfrm>
            <a:off x="5486400" y="1810512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3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074920" y="292608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53F43"/>
                </a:solidFill>
              </a:rPr>
              <a:t>Tydlig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360920" y="1645920"/>
            <a:ext cx="1143000" cy="114300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7635240" y="1810512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4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223760" y="292608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53F43"/>
                </a:solidFill>
              </a:rPr>
              <a:t>Saklig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509760" y="1645920"/>
            <a:ext cx="1143000" cy="114300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Text 14"/>
          <p:cNvSpPr/>
          <p:nvPr/>
        </p:nvSpPr>
        <p:spPr>
          <a:xfrm>
            <a:off x="9784080" y="1810512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5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9372600" y="292608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53F43"/>
                </a:solidFill>
              </a:rPr>
              <a:t>Icke diskriminerande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4160520"/>
            <a:ext cx="9418320" cy="960120"/>
          </a:xfrm>
          <a:prstGeom prst="rect">
            <a:avLst/>
          </a:prstGeom>
          <a:solidFill>
            <a:srgbClr val="F3EEE7"/>
          </a:solidFill>
          <a:ln/>
        </p:spPr>
        <p:txBody>
          <a:bodyPr wrap="square" lIns="2286" tIns="2286" rIns="2286" bIns="2286" rtlCol="0" anchor="ctr"/>
          <a:lstStyle/>
          <a:p>
            <a:pPr marL="0" indent="0" algn="ctr">
              <a:buNone/>
            </a:pPr>
            <a:r>
              <a:rPr lang="en-US" sz="2100" dirty="0">
                <a:solidFill>
                  <a:srgbClr val="153F43"/>
                </a:solidFill>
              </a:rPr>
              <a:t>Lönen ska spegla arbetsinnehåll, ansvar, prestation, kompetens, resultat, marknad och företagets förutsättningar.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23" name="Bildobjekt 22">
            <a:extLst>
              <a:ext uri="{FF2B5EF4-FFF2-40B4-BE49-F238E27FC236}">
                <a16:creationId xmlns:a16="http://schemas.microsoft.com/office/drawing/2014/main" id="{BB12E6C2-5B35-C152-17CB-B7A7311E5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Lönepolicy och lönekriterier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D7072"/>
                </a:solidFill>
              </a:rPr>
              <a:t>Väl kända kriterier skapar förutsebarhet och acceptans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337560" cy="1664208"/>
          </a:xfrm>
          <a:prstGeom prst="roundRect">
            <a:avLst>
              <a:gd name="adj" fmla="val 4396"/>
            </a:avLst>
          </a:prstGeom>
          <a:solidFill>
            <a:srgbClr val="EFF5F3"/>
          </a:solidFill>
          <a:ln w="12700">
            <a:solidFill>
              <a:srgbClr val="D8E5E1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914400" y="16733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979D"/>
                </a:solidFill>
              </a:rPr>
              <a:t>ARBETE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2112264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51515"/>
                </a:solidFill>
              </a:rPr>
              <a:t>Innehåll, svårighetsgrad och ansvar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80560" y="1417320"/>
            <a:ext cx="3337560" cy="1664208"/>
          </a:xfrm>
          <a:prstGeom prst="roundRect">
            <a:avLst>
              <a:gd name="adj" fmla="val 4396"/>
            </a:avLst>
          </a:prstGeom>
          <a:solidFill>
            <a:srgbClr val="EFF5F3"/>
          </a:solidFill>
          <a:ln w="12700">
            <a:solidFill>
              <a:srgbClr val="D8E5E1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8" name="Text 6"/>
          <p:cNvSpPr/>
          <p:nvPr/>
        </p:nvSpPr>
        <p:spPr>
          <a:xfrm>
            <a:off x="4709160" y="16733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979D"/>
                </a:solidFill>
              </a:rPr>
              <a:t>PRESTATION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709160" y="2112264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51515"/>
                </a:solidFill>
              </a:rPr>
              <a:t>Resultat och hur kraven uppfylls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75320" y="1417320"/>
            <a:ext cx="3337560" cy="1664208"/>
          </a:xfrm>
          <a:prstGeom prst="roundRect">
            <a:avLst>
              <a:gd name="adj" fmla="val 4396"/>
            </a:avLst>
          </a:prstGeom>
          <a:solidFill>
            <a:srgbClr val="EFF5F3"/>
          </a:solidFill>
          <a:ln w="12700">
            <a:solidFill>
              <a:srgbClr val="D8E5E1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1" name="Text 9"/>
          <p:cNvSpPr/>
          <p:nvPr/>
        </p:nvSpPr>
        <p:spPr>
          <a:xfrm>
            <a:off x="8503920" y="167335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979D"/>
                </a:solidFill>
              </a:rPr>
              <a:t>FÖRMÅGOR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503920" y="2112264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51515"/>
                </a:solidFill>
              </a:rPr>
              <a:t>Idérikedom, pedagogik, initiativ och samarbete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3566160"/>
            <a:ext cx="3337560" cy="1664208"/>
          </a:xfrm>
          <a:prstGeom prst="roundRect">
            <a:avLst>
              <a:gd name="adj" fmla="val 4396"/>
            </a:avLst>
          </a:prstGeom>
          <a:solidFill>
            <a:srgbClr val="EFF5F3"/>
          </a:solidFill>
          <a:ln w="12700">
            <a:solidFill>
              <a:srgbClr val="D8E5E1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Text 12"/>
          <p:cNvSpPr/>
          <p:nvPr/>
        </p:nvSpPr>
        <p:spPr>
          <a:xfrm>
            <a:off x="914400" y="382219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979D"/>
                </a:solidFill>
              </a:rPr>
              <a:t>KOMPETENS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4261104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51515"/>
                </a:solidFill>
              </a:rPr>
              <a:t>Utbildning, kunskap och erfarenhet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480560" y="3566160"/>
            <a:ext cx="3337560" cy="1664208"/>
          </a:xfrm>
          <a:prstGeom prst="roundRect">
            <a:avLst>
              <a:gd name="adj" fmla="val 4396"/>
            </a:avLst>
          </a:prstGeom>
          <a:solidFill>
            <a:srgbClr val="EFF5F3"/>
          </a:solidFill>
          <a:ln w="12700">
            <a:solidFill>
              <a:srgbClr val="D8E5E1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7" name="Text 15"/>
          <p:cNvSpPr/>
          <p:nvPr/>
        </p:nvSpPr>
        <p:spPr>
          <a:xfrm>
            <a:off x="4709160" y="382219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979D"/>
                </a:solidFill>
              </a:rPr>
              <a:t>ANSVAR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709160" y="4261104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51515"/>
                </a:solidFill>
              </a:rPr>
              <a:t>Ekonomi, verksamhet och personal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275320" y="3566160"/>
            <a:ext cx="3337560" cy="1664208"/>
          </a:xfrm>
          <a:prstGeom prst="roundRect">
            <a:avLst>
              <a:gd name="adj" fmla="val 4396"/>
            </a:avLst>
          </a:prstGeom>
          <a:solidFill>
            <a:srgbClr val="CFE5DF"/>
          </a:solidFill>
          <a:ln w="12700">
            <a:solidFill>
              <a:srgbClr val="D8E5E1"/>
            </a:solidFill>
            <a:prstDash val="solid"/>
          </a:ln>
          <a:effectLst>
            <a:outerShdw blurRad="127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20" name="Text 18"/>
          <p:cNvSpPr/>
          <p:nvPr/>
        </p:nvSpPr>
        <p:spPr>
          <a:xfrm>
            <a:off x="8503920" y="382219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979D"/>
                </a:solidFill>
              </a:rPr>
              <a:t>CHEFSUPPDRAG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503920" y="4261104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51515"/>
                </a:solidFill>
              </a:rPr>
              <a:t>Komplexitet och förutsättningar att leda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26" name="Bildobjekt 25">
            <a:extLst>
              <a:ext uri="{FF2B5EF4-FFF2-40B4-BE49-F238E27FC236}">
                <a16:creationId xmlns:a16="http://schemas.microsoft.com/office/drawing/2014/main" id="{1001CAFC-C5A6-2ECC-8A39-B159E70F9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Den lokala löneprocessen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D7072"/>
                </a:solidFill>
              </a:rPr>
              <a:t>Processen sker på företagsnivå i samverkan med de anställda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234440" cy="123444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1024128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1480" y="3383280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53F43"/>
                </a:solidFill>
              </a:rPr>
              <a:t>Ev </a:t>
            </a:r>
            <a:r>
              <a:rPr lang="en-US" sz="1400" dirty="0" err="1">
                <a:solidFill>
                  <a:srgbClr val="153F43"/>
                </a:solidFill>
              </a:rPr>
              <a:t>förberedelser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057400" y="2286000"/>
            <a:ext cx="566928" cy="411480"/>
          </a:xfrm>
          <a:prstGeom prst="chevron">
            <a:avLst/>
          </a:prstGeom>
          <a:solidFill>
            <a:srgbClr val="6D7072">
              <a:alpha val="75000"/>
            </a:srgbClr>
          </a:solidFill>
          <a:ln w="12700">
            <a:solidFill>
              <a:srgbClr val="6D70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Shape 6"/>
          <p:cNvSpPr/>
          <p:nvPr/>
        </p:nvSpPr>
        <p:spPr>
          <a:xfrm>
            <a:off x="2944368" y="1920240"/>
            <a:ext cx="1234440" cy="1234440"/>
          </a:xfrm>
          <a:prstGeom prst="ellipse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3328416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715768" y="3383280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3F43"/>
                </a:solidFill>
              </a:rPr>
              <a:t>Gemensam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53F43"/>
                </a:solidFill>
              </a:rPr>
              <a:t>genomgång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361688" y="2286000"/>
            <a:ext cx="566928" cy="411480"/>
          </a:xfrm>
          <a:prstGeom prst="chevron">
            <a:avLst/>
          </a:prstGeom>
          <a:solidFill>
            <a:srgbClr val="6D7072">
              <a:alpha val="75000"/>
            </a:srgbClr>
          </a:solidFill>
          <a:ln w="12700">
            <a:solidFill>
              <a:srgbClr val="6D70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Shape 10"/>
          <p:cNvSpPr/>
          <p:nvPr/>
        </p:nvSpPr>
        <p:spPr>
          <a:xfrm>
            <a:off x="5248656" y="1920240"/>
            <a:ext cx="1234440" cy="123444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5632704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3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020056" y="3383280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53F43"/>
                </a:solidFill>
              </a:rPr>
              <a:t>Individuella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53F43"/>
                </a:solidFill>
              </a:rPr>
              <a:t>samtal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665976" y="2286000"/>
            <a:ext cx="566928" cy="411480"/>
          </a:xfrm>
          <a:prstGeom prst="chevron">
            <a:avLst/>
          </a:prstGeom>
          <a:solidFill>
            <a:srgbClr val="6D7072">
              <a:alpha val="75000"/>
            </a:srgbClr>
          </a:solidFill>
          <a:ln w="12700">
            <a:solidFill>
              <a:srgbClr val="6D70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Shape 14"/>
          <p:cNvSpPr/>
          <p:nvPr/>
        </p:nvSpPr>
        <p:spPr>
          <a:xfrm>
            <a:off x="7552944" y="1920240"/>
            <a:ext cx="1234440" cy="123444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5"/>
          <p:cNvSpPr/>
          <p:nvPr/>
        </p:nvSpPr>
        <p:spPr>
          <a:xfrm>
            <a:off x="7936992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324344" y="3383280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53F43"/>
                </a:solidFill>
              </a:rPr>
              <a:t>Ny lön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970264" y="2286000"/>
            <a:ext cx="566928" cy="411480"/>
          </a:xfrm>
          <a:prstGeom prst="chevron">
            <a:avLst/>
          </a:prstGeom>
          <a:solidFill>
            <a:srgbClr val="6D7072">
              <a:alpha val="75000"/>
            </a:srgbClr>
          </a:solidFill>
          <a:ln w="12700">
            <a:solidFill>
              <a:srgbClr val="6D70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Shape 18"/>
          <p:cNvSpPr/>
          <p:nvPr/>
        </p:nvSpPr>
        <p:spPr>
          <a:xfrm>
            <a:off x="9857232" y="1920240"/>
            <a:ext cx="1234440" cy="123444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10241280" y="221284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F43"/>
                </a:solidFill>
              </a:rPr>
              <a:t>5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628632" y="3383280"/>
            <a:ext cx="1691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53F43"/>
                </a:solidFill>
              </a:rPr>
              <a:t>Ev </a:t>
            </a:r>
            <a:r>
              <a:rPr lang="en-US" sz="1400" dirty="0" err="1">
                <a:solidFill>
                  <a:srgbClr val="153F43"/>
                </a:solidFill>
              </a:rPr>
              <a:t>uppföljning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828800" y="4846320"/>
            <a:ext cx="8503920" cy="658368"/>
          </a:xfrm>
          <a:prstGeom prst="rect">
            <a:avLst/>
          </a:prstGeom>
          <a:solidFill>
            <a:srgbClr val="F3EEE7"/>
          </a:solidFill>
          <a:ln/>
        </p:spPr>
        <p:txBody>
          <a:bodyPr wrap="square" lIns="1270" tIns="1270" rIns="1270" bIns="127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53F43"/>
                </a:solidFill>
              </a:rPr>
              <a:t>Ordinarie revisionsdatum: 1 mars, om inte annat har överenskommits eller följer av praxis.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28" name="Bildobjekt 27">
            <a:extLst>
              <a:ext uri="{FF2B5EF4-FFF2-40B4-BE49-F238E27FC236}">
                <a16:creationId xmlns:a16="http://schemas.microsoft.com/office/drawing/2014/main" id="{5E8FBE05-2A43-1588-ED0D-A5D6BEA40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Steg 1: Gemensam genomgång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D7072"/>
                </a:solidFill>
              </a:rPr>
              <a:t>Genomförs i god tid före lönerevisionen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7315200" cy="4389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Gå igenom avtalets innehåll och intentioner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Arbetsgivaren beskriver ekonomiska och marknadsmässiga förutsättningar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Gå igenom företagets lönestruktur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Gå igenom lönepolicy och lönekriterier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Upprätta en gemensam tidsplan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Lokal facklig part deltar när sådan finns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732520" y="1417320"/>
            <a:ext cx="2468880" cy="4160520"/>
          </a:xfrm>
          <a:prstGeom prst="rect">
            <a:avLst/>
          </a:prstGeom>
          <a:solidFill>
            <a:srgbClr val="6D7072">
              <a:alpha val="93000"/>
            </a:srgbClr>
          </a:solidFill>
          <a:ln w="12700">
            <a:solidFill>
              <a:srgbClr val="6D707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6" name="Text 4"/>
          <p:cNvSpPr/>
          <p:nvPr/>
        </p:nvSpPr>
        <p:spPr>
          <a:xfrm>
            <a:off x="9189720" y="19659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MÅLET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098280" y="2606040"/>
            <a:ext cx="17373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FFFFFF"/>
                </a:solidFill>
              </a:rPr>
              <a:t>En gemensam bild av förutsättningarna inför revisionen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283523F0-A018-0F7F-D50F-8D69475D7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Tre samtal med tydlig röd tråd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EFF5F3"/>
          </a:solidFill>
          <a:ln w="12700">
            <a:solidFill>
              <a:srgbClr val="D6E4E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4" name="Text 2"/>
          <p:cNvSpPr/>
          <p:nvPr/>
        </p:nvSpPr>
        <p:spPr>
          <a:xfrm>
            <a:off x="868680" y="1874520"/>
            <a:ext cx="502920" cy="502920"/>
          </a:xfrm>
          <a:prstGeom prst="rect">
            <a:avLst/>
          </a:prstGeom>
          <a:solidFill>
            <a:srgbClr val="07979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508760" y="190195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3F43"/>
                </a:solidFill>
              </a:rPr>
              <a:t>Mål och utveckling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24128" y="274320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51515"/>
                </a:solidFill>
              </a:rPr>
              <a:t>Mål för kommande år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51515"/>
                </a:solidFill>
              </a:rPr>
              <a:t>Utvecklingsinsatser och kompetensbehov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480560" y="16002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EFF5F3"/>
          </a:solidFill>
          <a:ln w="12700">
            <a:solidFill>
              <a:srgbClr val="D6E4E0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6"/>
          <p:cNvSpPr/>
          <p:nvPr/>
        </p:nvSpPr>
        <p:spPr>
          <a:xfrm>
            <a:off x="4709160" y="1874520"/>
            <a:ext cx="502920" cy="502920"/>
          </a:xfrm>
          <a:prstGeom prst="rect">
            <a:avLst/>
          </a:prstGeom>
          <a:solidFill>
            <a:srgbClr val="07979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349240" y="190195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3F43"/>
                </a:solidFill>
              </a:rPr>
              <a:t>Resultat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4864608" y="274320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51515"/>
                </a:solidFill>
              </a:rPr>
              <a:t>Resultat i relation till mål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51515"/>
                </a:solidFill>
              </a:rPr>
              <a:t>Återkoppling mot lönekriterierna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321040" y="160020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10"/>
          <p:cNvSpPr/>
          <p:nvPr/>
        </p:nvSpPr>
        <p:spPr>
          <a:xfrm>
            <a:off x="8549640" y="1874520"/>
            <a:ext cx="502920" cy="50292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979D"/>
                </a:solidFill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189720" y="190195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</a:rPr>
              <a:t>Lön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705088" y="274320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 err="1">
                <a:solidFill>
                  <a:srgbClr val="FFFFFF"/>
                </a:solidFill>
              </a:rPr>
              <a:t>Lönesättande</a:t>
            </a:r>
            <a:r>
              <a:rPr lang="en-US" sz="1600" dirty="0">
                <a:solidFill>
                  <a:srgbClr val="FFFFFF"/>
                </a:solidFill>
              </a:rPr>
              <a:t> chef </a:t>
            </a:r>
            <a:r>
              <a:rPr lang="en-US" sz="1600" dirty="0" err="1">
                <a:solidFill>
                  <a:srgbClr val="FFFFFF"/>
                </a:solidFill>
              </a:rPr>
              <a:t>meddelar</a:t>
            </a:r>
            <a:r>
              <a:rPr lang="en-US" sz="1600" dirty="0">
                <a:solidFill>
                  <a:srgbClr val="FFFFFF"/>
                </a:solidFill>
              </a:rPr>
              <a:t> och </a:t>
            </a:r>
            <a:r>
              <a:rPr lang="en-US" sz="1600" dirty="0" err="1">
                <a:solidFill>
                  <a:srgbClr val="FFFFFF"/>
                </a:solidFill>
              </a:rPr>
              <a:t>motiverar</a:t>
            </a:r>
            <a:r>
              <a:rPr lang="en-US" sz="1600" dirty="0">
                <a:solidFill>
                  <a:srgbClr val="FFFFFF"/>
                </a:solidFill>
              </a:rPr>
              <a:t> den </a:t>
            </a:r>
            <a:r>
              <a:rPr lang="en-US" sz="1600" dirty="0" err="1">
                <a:solidFill>
                  <a:srgbClr val="FFFFFF"/>
                </a:solidFill>
              </a:rPr>
              <a:t>nya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lönen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utifrån</a:t>
            </a:r>
            <a:r>
              <a:rPr lang="en-US" sz="1600" dirty="0">
                <a:solidFill>
                  <a:srgbClr val="FFFFFF"/>
                </a:solidFill>
              </a:rPr>
              <a:t> bedömningen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71600" y="5349240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153F43"/>
                </a:solidFill>
              </a:rPr>
              <a:t>Det är innehållet, inte antalet samtal, som är avgörande. Parterna ska verka för samsyn.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59AEF140-5B66-99F0-9001-31B6A15B8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Likabehandling och löneutveckling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85800" y="1371600"/>
            <a:ext cx="6949440" cy="4389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Lönesättningsprinciperna får inte vara diskriminerande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Osakliga löneskillnader ska elimineras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Samma värdering och tillämpning ska gälla för kvinnor och män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Föräldralediga omfattas av den årliga lönerevisionen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51515"/>
                </a:solidFill>
              </a:rPr>
              <a:t>Utgångspunkten är att alla anställda bör få löneutveckling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8458200" y="1508760"/>
            <a:ext cx="2606040" cy="2606040"/>
          </a:xfrm>
          <a:prstGeom prst="ellipse">
            <a:avLst/>
          </a:prstGeom>
          <a:solidFill>
            <a:srgbClr val="CFE5DF"/>
          </a:solidFill>
          <a:ln w="12700">
            <a:solidFill>
              <a:srgbClr val="CFE5D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8823960" y="196596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53F43"/>
                </a:solidFill>
              </a:rPr>
              <a:t>SAKLIGHET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823960" y="2514600"/>
            <a:ext cx="1874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53F43"/>
                </a:solidFill>
              </a:rPr>
              <a:t>Lika kriterier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53F43"/>
                </a:solidFill>
              </a:rPr>
              <a:t>Tydlig bedömning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53F43"/>
                </a:solidFill>
              </a:rPr>
              <a:t>Inga osakliga skillnader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046720" y="4617720"/>
            <a:ext cx="3429000" cy="960120"/>
          </a:xfrm>
          <a:prstGeom prst="rect">
            <a:avLst/>
          </a:prstGeom>
          <a:solidFill>
            <a:srgbClr val="6D7072"/>
          </a:solidFill>
          <a:ln/>
        </p:spPr>
        <p:txBody>
          <a:bodyPr wrap="square" lIns="1905" tIns="1905" rIns="1905" bIns="1905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</a:rPr>
              <a:t>Vid utebliven löneutveckling ska orsaker och åtgärder särskilt övervägas mellan berörda parter.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F9F385FD-7133-77F2-CB86-BBD5F1B91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51515"/>
                </a:solidFill>
              </a:rPr>
              <a:t>Vid oenighet om ny lön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D7072"/>
                </a:solidFill>
              </a:rPr>
              <a:t>Förhandlingsordning i fem steg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566928" cy="566928"/>
          </a:xfrm>
          <a:prstGeom prst="ellipse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3"/>
          <p:cNvSpPr/>
          <p:nvPr/>
        </p:nvSpPr>
        <p:spPr>
          <a:xfrm>
            <a:off x="987552" y="145389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691640" y="1316736"/>
            <a:ext cx="9326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51515"/>
                </a:solidFill>
              </a:rPr>
              <a:t>Arbetsgivaren </a:t>
            </a:r>
            <a:r>
              <a:rPr lang="en-US" sz="1700" dirty="0" err="1">
                <a:solidFill>
                  <a:srgbClr val="151515"/>
                </a:solidFill>
              </a:rPr>
              <a:t>lämnar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förslag</a:t>
            </a:r>
            <a:r>
              <a:rPr lang="en-US" sz="1700" dirty="0">
                <a:solidFill>
                  <a:srgbClr val="151515"/>
                </a:solidFill>
              </a:rPr>
              <a:t> till </a:t>
            </a:r>
            <a:r>
              <a:rPr lang="en-US" sz="1700" dirty="0" err="1">
                <a:solidFill>
                  <a:srgbClr val="151515"/>
                </a:solidFill>
              </a:rPr>
              <a:t>ny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lön</a:t>
            </a:r>
            <a:r>
              <a:rPr lang="en-US" sz="1700" dirty="0">
                <a:solidFill>
                  <a:srgbClr val="151515"/>
                </a:solidFill>
              </a:rPr>
              <a:t> vid lönesamtalet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1106424" y="1901952"/>
            <a:ext cx="1" cy="393192"/>
          </a:xfrm>
          <a:prstGeom prst="line">
            <a:avLst/>
          </a:prstGeom>
          <a:noFill/>
          <a:ln w="25400">
            <a:solidFill>
              <a:srgbClr val="9FCBC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Shape 6"/>
          <p:cNvSpPr/>
          <p:nvPr/>
        </p:nvSpPr>
        <p:spPr>
          <a:xfrm>
            <a:off x="822960" y="2286000"/>
            <a:ext cx="566928" cy="566928"/>
          </a:xfrm>
          <a:prstGeom prst="ellipse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7"/>
          <p:cNvSpPr/>
          <p:nvPr/>
        </p:nvSpPr>
        <p:spPr>
          <a:xfrm>
            <a:off x="987552" y="241401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691640" y="2276856"/>
            <a:ext cx="9326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 err="1">
                <a:solidFill>
                  <a:srgbClr val="151515"/>
                </a:solidFill>
              </a:rPr>
              <a:t>Medarbetaren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kan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begära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att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arbetsgivaren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avvaktar</a:t>
            </a:r>
            <a:r>
              <a:rPr lang="en-US" sz="1700" dirty="0">
                <a:solidFill>
                  <a:srgbClr val="151515"/>
                </a:solidFill>
              </a:rPr>
              <a:t> med </a:t>
            </a:r>
            <a:r>
              <a:rPr lang="en-US" sz="1700" dirty="0" err="1">
                <a:solidFill>
                  <a:srgbClr val="151515"/>
                </a:solidFill>
              </a:rPr>
              <a:t>slutgiltigt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beslut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1106424" y="2862072"/>
            <a:ext cx="1" cy="393192"/>
          </a:xfrm>
          <a:prstGeom prst="line">
            <a:avLst/>
          </a:prstGeom>
          <a:noFill/>
          <a:ln w="25400">
            <a:solidFill>
              <a:srgbClr val="9FCBC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Shape 10"/>
          <p:cNvSpPr/>
          <p:nvPr/>
        </p:nvSpPr>
        <p:spPr>
          <a:xfrm>
            <a:off x="822960" y="3246120"/>
            <a:ext cx="566928" cy="566928"/>
          </a:xfrm>
          <a:prstGeom prst="ellipse">
            <a:avLst/>
          </a:prstGeom>
          <a:solidFill>
            <a:srgbClr val="E4775B"/>
          </a:solidFill>
          <a:ln w="12700">
            <a:solidFill>
              <a:srgbClr val="E4775B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1"/>
          <p:cNvSpPr/>
          <p:nvPr/>
        </p:nvSpPr>
        <p:spPr>
          <a:xfrm>
            <a:off x="987552" y="337413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691640" y="3236976"/>
            <a:ext cx="9326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 err="1">
                <a:solidFill>
                  <a:srgbClr val="151515"/>
                </a:solidFill>
              </a:rPr>
              <a:t>Facklig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företrädare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kan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begära</a:t>
            </a:r>
            <a:r>
              <a:rPr lang="en-US" sz="1700" dirty="0">
                <a:solidFill>
                  <a:srgbClr val="151515"/>
                </a:solidFill>
              </a:rPr>
              <a:t> lokal förhandling inom 3 veckor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1106424" y="3822192"/>
            <a:ext cx="1" cy="393192"/>
          </a:xfrm>
          <a:prstGeom prst="line">
            <a:avLst/>
          </a:prstGeom>
          <a:noFill/>
          <a:ln w="25400">
            <a:solidFill>
              <a:srgbClr val="9FCBC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6" name="Shape 14"/>
          <p:cNvSpPr/>
          <p:nvPr/>
        </p:nvSpPr>
        <p:spPr>
          <a:xfrm>
            <a:off x="822960" y="4206240"/>
            <a:ext cx="566928" cy="566928"/>
          </a:xfrm>
          <a:prstGeom prst="ellipse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5"/>
          <p:cNvSpPr/>
          <p:nvPr/>
        </p:nvSpPr>
        <p:spPr>
          <a:xfrm>
            <a:off x="987552" y="433425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691640" y="4197096"/>
            <a:ext cx="9326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51515"/>
                </a:solidFill>
              </a:rPr>
              <a:t>Centrala parter konsulteras om </a:t>
            </a:r>
            <a:r>
              <a:rPr lang="en-US" sz="1700" dirty="0" err="1">
                <a:solidFill>
                  <a:srgbClr val="151515"/>
                </a:solidFill>
              </a:rPr>
              <a:t>lokala</a:t>
            </a:r>
            <a:r>
              <a:rPr lang="en-US" sz="1700" dirty="0">
                <a:solidFill>
                  <a:srgbClr val="151515"/>
                </a:solidFill>
              </a:rPr>
              <a:t> parter </a:t>
            </a:r>
            <a:r>
              <a:rPr lang="en-US" sz="1700" dirty="0" err="1">
                <a:solidFill>
                  <a:srgbClr val="151515"/>
                </a:solidFill>
              </a:rPr>
              <a:t>inte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kan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nå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enighet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1106424" y="4782312"/>
            <a:ext cx="1" cy="393192"/>
          </a:xfrm>
          <a:prstGeom prst="line">
            <a:avLst/>
          </a:prstGeom>
          <a:noFill/>
          <a:ln w="25400">
            <a:solidFill>
              <a:srgbClr val="9FCBC8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Shape 18"/>
          <p:cNvSpPr/>
          <p:nvPr/>
        </p:nvSpPr>
        <p:spPr>
          <a:xfrm>
            <a:off x="822960" y="5166360"/>
            <a:ext cx="566928" cy="566928"/>
          </a:xfrm>
          <a:prstGeom prst="ellipse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1" name="Text 19"/>
          <p:cNvSpPr/>
          <p:nvPr/>
        </p:nvSpPr>
        <p:spPr>
          <a:xfrm>
            <a:off x="987552" y="529437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691640" y="5157216"/>
            <a:ext cx="9326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51515"/>
                </a:solidFill>
              </a:rPr>
              <a:t>Ny </a:t>
            </a:r>
            <a:r>
              <a:rPr lang="en-US" sz="1700" dirty="0" err="1">
                <a:solidFill>
                  <a:srgbClr val="151515"/>
                </a:solidFill>
              </a:rPr>
              <a:t>lön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fastställes</a:t>
            </a:r>
            <a:r>
              <a:rPr lang="en-US" sz="1700" dirty="0">
                <a:solidFill>
                  <a:srgbClr val="151515"/>
                </a:solidFill>
              </a:rPr>
              <a:t> och </a:t>
            </a:r>
            <a:r>
              <a:rPr lang="en-US" sz="1700" dirty="0" err="1">
                <a:solidFill>
                  <a:srgbClr val="151515"/>
                </a:solidFill>
              </a:rPr>
              <a:t>chefen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meddelar</a:t>
            </a:r>
            <a:r>
              <a:rPr lang="en-US" sz="1700" dirty="0">
                <a:solidFill>
                  <a:srgbClr val="151515"/>
                </a:solidFill>
              </a:rPr>
              <a:t> och </a:t>
            </a:r>
            <a:r>
              <a:rPr lang="en-US" sz="1700" dirty="0" err="1">
                <a:solidFill>
                  <a:srgbClr val="151515"/>
                </a:solidFill>
              </a:rPr>
              <a:t>motiverar</a:t>
            </a:r>
            <a:r>
              <a:rPr lang="en-US" sz="1700" dirty="0">
                <a:solidFill>
                  <a:srgbClr val="151515"/>
                </a:solidFill>
              </a:rPr>
              <a:t> den </a:t>
            </a:r>
            <a:r>
              <a:rPr lang="en-US" sz="1700" dirty="0" err="1">
                <a:solidFill>
                  <a:srgbClr val="151515"/>
                </a:solidFill>
              </a:rPr>
              <a:t>nya</a:t>
            </a:r>
            <a:r>
              <a:rPr lang="en-US" sz="1700" dirty="0">
                <a:solidFill>
                  <a:srgbClr val="151515"/>
                </a:solidFill>
              </a:rPr>
              <a:t> </a:t>
            </a:r>
            <a:r>
              <a:rPr lang="en-US" sz="1700" dirty="0" err="1">
                <a:solidFill>
                  <a:srgbClr val="151515"/>
                </a:solidFill>
              </a:rPr>
              <a:t>lönen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27" name="Bildobjekt 26">
            <a:extLst>
              <a:ext uri="{FF2B5EF4-FFF2-40B4-BE49-F238E27FC236}">
                <a16:creationId xmlns:a16="http://schemas.microsoft.com/office/drawing/2014/main" id="{25C397DD-AD81-FFBC-53E2-3129A3E7F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D3782-F4B8-0F46-4DD5-C0D7B13CB57E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5" name="Text 3">
            <a:extLst>
              <a:ext uri="{FF2B5EF4-FFF2-40B4-BE49-F238E27FC236}">
                <a16:creationId xmlns:a16="http://schemas.microsoft.com/office/drawing/2014/main" id="{CA7B00A7-EAD0-894F-312C-405972ED45DF}"/>
              </a:ext>
            </a:extLst>
          </p:cNvPr>
          <p:cNvSpPr/>
          <p:nvPr/>
        </p:nvSpPr>
        <p:spPr>
          <a:xfrm>
            <a:off x="987552" y="145389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A35D606-0286-740B-DD23-7685043B2860}"/>
              </a:ext>
            </a:extLst>
          </p:cNvPr>
          <p:cNvSpPr/>
          <p:nvPr/>
        </p:nvSpPr>
        <p:spPr>
          <a:xfrm>
            <a:off x="987552" y="241401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FD17174-3219-D37A-F836-FEC73B93A8E3}"/>
              </a:ext>
            </a:extLst>
          </p:cNvPr>
          <p:cNvSpPr/>
          <p:nvPr/>
        </p:nvSpPr>
        <p:spPr>
          <a:xfrm>
            <a:off x="987552" y="337413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8D1ABDDB-EF16-356D-F241-6897CAB73C00}"/>
              </a:ext>
            </a:extLst>
          </p:cNvPr>
          <p:cNvSpPr/>
          <p:nvPr/>
        </p:nvSpPr>
        <p:spPr>
          <a:xfrm>
            <a:off x="987552" y="433425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D319285-5D2C-8B8B-F4C5-F0B6A0BA0E62}"/>
              </a:ext>
            </a:extLst>
          </p:cNvPr>
          <p:cNvSpPr/>
          <p:nvPr/>
        </p:nvSpPr>
        <p:spPr>
          <a:xfrm>
            <a:off x="987552" y="529437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9BC4768-1ADE-60DF-33EB-75C8AD032613}"/>
              </a:ext>
            </a:extLst>
          </p:cNvPr>
          <p:cNvSpPr/>
          <p:nvPr/>
        </p:nvSpPr>
        <p:spPr>
          <a:xfrm>
            <a:off x="667512" y="5522976"/>
            <a:ext cx="9326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036D7C96-9601-FFAF-3A9D-CAF4893DADFA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31" name="Bildobjekt 30">
            <a:extLst>
              <a:ext uri="{FF2B5EF4-FFF2-40B4-BE49-F238E27FC236}">
                <a16:creationId xmlns:a16="http://schemas.microsoft.com/office/drawing/2014/main" id="{75689EA1-B57B-6336-C3BA-EE0145A2A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9D010D5F-4EAE-C9CE-41BB-8095B171A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854" y="1203887"/>
            <a:ext cx="7342469" cy="395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82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57C91-8CBD-D252-F278-B7CBB354EA7B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5" name="Text 3">
            <a:extLst>
              <a:ext uri="{FF2B5EF4-FFF2-40B4-BE49-F238E27FC236}">
                <a16:creationId xmlns:a16="http://schemas.microsoft.com/office/drawing/2014/main" id="{1F90DD4B-9E2C-BEEA-B143-435A151FF481}"/>
              </a:ext>
            </a:extLst>
          </p:cNvPr>
          <p:cNvSpPr/>
          <p:nvPr/>
        </p:nvSpPr>
        <p:spPr>
          <a:xfrm>
            <a:off x="987552" y="145389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D3F28A3-7611-11CC-4C21-210B017AB7B6}"/>
              </a:ext>
            </a:extLst>
          </p:cNvPr>
          <p:cNvSpPr/>
          <p:nvPr/>
        </p:nvSpPr>
        <p:spPr>
          <a:xfrm>
            <a:off x="987552" y="241401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F6E6466-DDF5-B117-273B-69621E1746F8}"/>
              </a:ext>
            </a:extLst>
          </p:cNvPr>
          <p:cNvSpPr/>
          <p:nvPr/>
        </p:nvSpPr>
        <p:spPr>
          <a:xfrm>
            <a:off x="987552" y="337413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20CD39BB-F236-81BA-F91A-5601E5D52F72}"/>
              </a:ext>
            </a:extLst>
          </p:cNvPr>
          <p:cNvSpPr/>
          <p:nvPr/>
        </p:nvSpPr>
        <p:spPr>
          <a:xfrm>
            <a:off x="987552" y="433425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F0BB9FB-B2C2-3A47-A8E6-8BDA0813B72C}"/>
              </a:ext>
            </a:extLst>
          </p:cNvPr>
          <p:cNvSpPr/>
          <p:nvPr/>
        </p:nvSpPr>
        <p:spPr>
          <a:xfrm>
            <a:off x="987552" y="5294376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D367E11-1AA8-372D-6487-2A996AE009BE}"/>
              </a:ext>
            </a:extLst>
          </p:cNvPr>
          <p:cNvSpPr/>
          <p:nvPr/>
        </p:nvSpPr>
        <p:spPr>
          <a:xfrm>
            <a:off x="667512" y="5522976"/>
            <a:ext cx="9326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26AC2D4A-D67B-7186-27D5-CE6C39F13A1B}"/>
              </a:ext>
            </a:extLst>
          </p:cNvPr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7979D"/>
          </a:solidFill>
          <a:ln w="12700">
            <a:solidFill>
              <a:srgbClr val="07979D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pic>
        <p:nvPicPr>
          <p:cNvPr id="27" name="Bildobjekt 26">
            <a:extLst>
              <a:ext uri="{FF2B5EF4-FFF2-40B4-BE49-F238E27FC236}">
                <a16:creationId xmlns:a16="http://schemas.microsoft.com/office/drawing/2014/main" id="{ECE6DB0D-82CF-9FE2-6906-A79DB1D99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148" y="458918"/>
            <a:ext cx="6030937" cy="5713519"/>
          </a:xfrm>
          <a:prstGeom prst="rect">
            <a:avLst/>
          </a:prstGeom>
        </p:spPr>
      </p:pic>
      <p:pic>
        <p:nvPicPr>
          <p:cNvPr id="31" name="Bildobjekt 30">
            <a:extLst>
              <a:ext uri="{FF2B5EF4-FFF2-40B4-BE49-F238E27FC236}">
                <a16:creationId xmlns:a16="http://schemas.microsoft.com/office/drawing/2014/main" id="{7C44C867-089C-E747-F450-E8F111FC4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262" y="6533952"/>
            <a:ext cx="1355441" cy="30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98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97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3657600" y="109728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dirty="0">
                <a:solidFill>
                  <a:srgbClr val="FFFFFF"/>
                </a:solidFill>
              </a:rPr>
              <a:t>Sammanfattning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2880360" y="2103120"/>
            <a:ext cx="6583680" cy="2560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• Lokal och verksamhetsnära lönebildning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• Individuell, differentierad och saklig lön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• Kända kriterier och tydlig motivering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• Dialog och samsyn genom hela processen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• Förhandlingsmöjlighet vid oenighet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069080" y="525780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</a:rPr>
              <a:t>Frågor och dialog</a:t>
            </a:r>
            <a:endParaRPr lang="en-US" sz="21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2C7A4C8-9414-775C-5809-B163A6F7F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7222" y="6383640"/>
            <a:ext cx="1355441" cy="3006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1790</Words>
  <Application>Microsoft Office PowerPoint</Application>
  <PresentationFormat>Bredbild</PresentationFormat>
  <Paragraphs>233</Paragraphs>
  <Slides>12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Sveriges Skolledare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Avtal om lönebildning</dc:title>
  <dc:subject>Lönebildning för Akademikerförbunden</dc:subject>
  <dc:creator>Monika Elowson</dc:creator>
  <cp:lastModifiedBy>Monika Elowson</cp:lastModifiedBy>
  <cp:revision>11</cp:revision>
  <dcterms:created xsi:type="dcterms:W3CDTF">2026-09-10T14:20:06Z</dcterms:created>
  <dcterms:modified xsi:type="dcterms:W3CDTF">2026-09-16T08:12:38Z</dcterms:modified>
</cp:coreProperties>
</file>