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56" r:id="rId5"/>
    <p:sldId id="257" r:id="rId6"/>
    <p:sldId id="258" r:id="rId7"/>
    <p:sldId id="267" r:id="rId8"/>
    <p:sldId id="259" r:id="rId9"/>
    <p:sldId id="270" r:id="rId10"/>
    <p:sldId id="269" r:id="rId11"/>
    <p:sldId id="273" r:id="rId12"/>
    <p:sldId id="271" r:id="rId13"/>
    <p:sldId id="278" r:id="rId14"/>
    <p:sldId id="266" r:id="rId15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3D8C"/>
    <a:srgbClr val="004751"/>
    <a:srgbClr val="008EA1"/>
    <a:srgbClr val="0099A1"/>
    <a:srgbClr val="686A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79" autoAdjust="0"/>
    <p:restoredTop sz="97341" autoAdjust="0"/>
  </p:normalViewPr>
  <p:slideViewPr>
    <p:cSldViewPr snapToGrid="0">
      <p:cViewPr varScale="1">
        <p:scale>
          <a:sx n="121" d="100"/>
          <a:sy n="121" d="100"/>
        </p:scale>
        <p:origin x="720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EF101-D534-4CF1-8D58-A4634E3677DD}" type="datetimeFigureOut">
              <a:rPr lang="sv-SE" smtClean="0"/>
              <a:t>2026-07-23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83F8E8-41DA-435A-BD5F-299663BEA0D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23598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t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dobjekt 11" descr="En bild som visar skärmbild, design&#10;&#10;Automatiskt genererad beskrivning">
            <a:extLst>
              <a:ext uri="{FF2B5EF4-FFF2-40B4-BE49-F238E27FC236}">
                <a16:creationId xmlns:a16="http://schemas.microsoft.com/office/drawing/2014/main" id="{1D4E1A64-1E5E-DB85-3294-7AA2E9A7912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567922D5-1B1C-3398-187C-33432B5489D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bg1"/>
                </a:solidFill>
              </a:defRPr>
            </a:lvl1pPr>
          </a:lstStyle>
          <a:p>
            <a:r>
              <a:rPr lang="nn-NO" dirty="0"/>
              <a:t>[</a:t>
            </a:r>
            <a:r>
              <a:rPr lang="sv-SE" dirty="0"/>
              <a:t>Rubrik, storlek 54]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79C97BF2-B6AC-67BD-6113-9436F548934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 anchor="ctr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[Förnamn Efternamn, titel, storlek 24]</a:t>
            </a:r>
          </a:p>
          <a:p>
            <a:r>
              <a:rPr lang="sv-SE" dirty="0"/>
              <a:t>[ÅÅÅÅ.MM.DD]</a:t>
            </a:r>
          </a:p>
        </p:txBody>
      </p:sp>
    </p:spTree>
    <p:extLst>
      <p:ext uri="{BB962C8B-B14F-4D97-AF65-F5344CB8AC3E}">
        <p14:creationId xmlns:p14="http://schemas.microsoft.com/office/powerpoint/2010/main" val="3133362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ildobjekt 15" descr="En bild som visar badrum, vägg, kakel, inomhus&#10;&#10;Automatiskt genererad beskrivning">
            <a:extLst>
              <a:ext uri="{FF2B5EF4-FFF2-40B4-BE49-F238E27FC236}">
                <a16:creationId xmlns:a16="http://schemas.microsoft.com/office/drawing/2014/main" id="{DDBDFC19-272C-9783-8813-7BCFE79269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281752"/>
          </a:xfrm>
          <a:prstGeom prst="rect">
            <a:avLst/>
          </a:prstGeom>
        </p:spPr>
      </p:pic>
      <p:sp>
        <p:nvSpPr>
          <p:cNvPr id="2" name="Platshållare för bild 10">
            <a:extLst>
              <a:ext uri="{FF2B5EF4-FFF2-40B4-BE49-F238E27FC236}">
                <a16:creationId xmlns:a16="http://schemas.microsoft.com/office/drawing/2014/main" id="{16F98F07-9E40-B60F-B900-61DC41E0895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-1"/>
            <a:ext cx="12191999" cy="6281751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bg1"/>
                </a:solidFill>
                <a:highlight>
                  <a:srgbClr val="000000"/>
                </a:highlight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sv-SE" dirty="0"/>
              <a:t>Klicka på ikonen i mitten för att ändra bild. (Om du lagt in en bild tryck på [bildformat] i menyn och sedan [komprimera bilder]. Välj [upplösning webb] sedan OK. På så sätt blir din presentation lättare att skicka och spara.) 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12C530BC-4C2D-62F2-2E3E-9958E7A8FC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1513" y="541338"/>
            <a:ext cx="5297845" cy="5159375"/>
          </a:xfrm>
          <a:solidFill>
            <a:srgbClr val="686A6E">
              <a:alpha val="90000"/>
            </a:srgbClr>
          </a:solidFill>
        </p:spPr>
        <p:txBody>
          <a:bodyPr lIns="360000" tIns="360000" bIns="288000"/>
          <a:lstStyle>
            <a:lvl1pPr marL="0" indent="0">
              <a:buFont typeface="Arial" panose="020B0604020202020204" pitchFamily="34" charset="0"/>
              <a:buNone/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[Innehåll, storlek 36]</a:t>
            </a:r>
          </a:p>
          <a:p>
            <a:pPr lvl="0"/>
            <a:endParaRPr lang="sv-SE" dirty="0"/>
          </a:p>
          <a:p>
            <a:pPr lvl="0"/>
            <a:endParaRPr lang="sv-SE" dirty="0"/>
          </a:p>
        </p:txBody>
      </p:sp>
      <p:sp>
        <p:nvSpPr>
          <p:cNvPr id="9" name="Platshållare för text 8">
            <a:extLst>
              <a:ext uri="{FF2B5EF4-FFF2-40B4-BE49-F238E27FC236}">
                <a16:creationId xmlns:a16="http://schemas.microsoft.com/office/drawing/2014/main" id="{C2175796-1B88-6FD1-D109-5E9FB0ADE1A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1514" y="2001838"/>
            <a:ext cx="5297844" cy="3698875"/>
          </a:xfrm>
        </p:spPr>
        <p:txBody>
          <a:bodyPr lIns="360000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[Punkt 1, storlek 24]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sv-SE" dirty="0"/>
              <a:t>[Punkt 1, storlek 24]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sv-SE" dirty="0"/>
              <a:t>[Punkt 1, storlek 24]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sv-SE" dirty="0"/>
              <a:t>[Punkt 1, storlek 24]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sv-SE" dirty="0"/>
              <a:t>[Punkt 1, storlek 24]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789269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Bildobjekt 17">
            <a:extLst>
              <a:ext uri="{FF2B5EF4-FFF2-40B4-BE49-F238E27FC236}">
                <a16:creationId xmlns:a16="http://schemas.microsoft.com/office/drawing/2014/main" id="{25D042A0-A3C9-F5E9-FA28-FC0D52F096A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"/>
          <a:stretch/>
        </p:blipFill>
        <p:spPr>
          <a:xfrm>
            <a:off x="7207137" y="0"/>
            <a:ext cx="4984863" cy="6281403"/>
          </a:xfrm>
          <a:prstGeom prst="rect">
            <a:avLst/>
          </a:prstGeom>
        </p:spPr>
      </p:pic>
      <p:sp>
        <p:nvSpPr>
          <p:cNvPr id="11" name="Platshållare för bild 10">
            <a:extLst>
              <a:ext uri="{FF2B5EF4-FFF2-40B4-BE49-F238E27FC236}">
                <a16:creationId xmlns:a16="http://schemas.microsoft.com/office/drawing/2014/main" id="{3CD4CA09-ECC0-84F3-EDFA-9A8E09B2456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207139" y="0"/>
            <a:ext cx="4984861" cy="6281403"/>
          </a:xfrm>
        </p:spPr>
        <p:txBody>
          <a:bodyPr/>
          <a:lstStyle>
            <a:lvl1pPr marL="0" indent="0" algn="l">
              <a:buNone/>
              <a:defRPr sz="1600">
                <a:solidFill>
                  <a:schemeClr val="bg1"/>
                </a:solidFill>
                <a:highlight>
                  <a:srgbClr val="000000"/>
                </a:highlight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sv-SE" dirty="0"/>
              <a:t>Klicka på ikonen i mitten för att ändra bild. </a:t>
            </a:r>
            <a:br>
              <a:rPr lang="sv-SE" dirty="0"/>
            </a:br>
            <a:br>
              <a:rPr lang="sv-SE" dirty="0"/>
            </a:br>
            <a:r>
              <a:rPr lang="sv-SE" dirty="0"/>
              <a:t>(Om du lagt in en bild tryck på [bildformat] i menyn och sedan [komprimera bilder]. Välj [upplösning webb] sedan OK. På så sätt blir din presentation lättare att skicka och spara.) 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7250860-C58E-036F-262D-910BE58079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6488" y="372875"/>
            <a:ext cx="6354763" cy="1084369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sv-SE" dirty="0"/>
              <a:t>[Rubrik, storlek 36]</a:t>
            </a:r>
          </a:p>
        </p:txBody>
      </p:sp>
      <p:sp>
        <p:nvSpPr>
          <p:cNvPr id="14" name="Platshållare för text 13">
            <a:extLst>
              <a:ext uri="{FF2B5EF4-FFF2-40B4-BE49-F238E27FC236}">
                <a16:creationId xmlns:a16="http://schemas.microsoft.com/office/drawing/2014/main" id="{98E0FDE5-1E46-FDD7-61AF-AD8EDC8283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6488" y="1789329"/>
            <a:ext cx="6354763" cy="4098521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</a:lstStyle>
          <a:p>
            <a:pPr lvl="0"/>
            <a:r>
              <a:rPr lang="nn-NO" dirty="0"/>
              <a:t>[</a:t>
            </a:r>
            <a:r>
              <a:rPr lang="nn-NO" dirty="0" err="1"/>
              <a:t>Text</a:t>
            </a:r>
            <a:r>
              <a:rPr lang="nn-NO" dirty="0"/>
              <a:t>, storlek 18]</a:t>
            </a:r>
          </a:p>
          <a:p>
            <a:pPr lvl="0"/>
            <a:endParaRPr lang="nn-NO" dirty="0"/>
          </a:p>
          <a:p>
            <a:pPr lvl="1"/>
            <a:endParaRPr lang="nn-NO" dirty="0"/>
          </a:p>
          <a:p>
            <a:pPr lvl="0"/>
            <a:endParaRPr lang="sv-SE" dirty="0"/>
          </a:p>
        </p:txBody>
      </p:sp>
      <p:sp>
        <p:nvSpPr>
          <p:cNvPr id="16" name="Platshållare för text 15">
            <a:extLst>
              <a:ext uri="{FF2B5EF4-FFF2-40B4-BE49-F238E27FC236}">
                <a16:creationId xmlns:a16="http://schemas.microsoft.com/office/drawing/2014/main" id="{645537A2-E748-2BAD-F42B-048DCFAD319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6488" y="944481"/>
            <a:ext cx="6354763" cy="51276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686A6E"/>
                </a:solidFill>
              </a:defRPr>
            </a:lvl1pPr>
          </a:lstStyle>
          <a:p>
            <a:pPr lvl="0"/>
            <a:r>
              <a:rPr lang="sv-SE" dirty="0"/>
              <a:t>[Underrubrik, storlek 24]</a:t>
            </a:r>
          </a:p>
        </p:txBody>
      </p:sp>
    </p:spTree>
    <p:extLst>
      <p:ext uri="{BB962C8B-B14F-4D97-AF65-F5344CB8AC3E}">
        <p14:creationId xmlns:p14="http://schemas.microsoft.com/office/powerpoint/2010/main" val="289958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nktlista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Bildobjekt 17">
            <a:extLst>
              <a:ext uri="{FF2B5EF4-FFF2-40B4-BE49-F238E27FC236}">
                <a16:creationId xmlns:a16="http://schemas.microsoft.com/office/drawing/2014/main" id="{25D042A0-A3C9-F5E9-FA28-FC0D52F096A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3"/>
          <a:stretch/>
        </p:blipFill>
        <p:spPr>
          <a:xfrm>
            <a:off x="7207139" y="0"/>
            <a:ext cx="4984862" cy="6281902"/>
          </a:xfrm>
          <a:prstGeom prst="rect">
            <a:avLst/>
          </a:prstGeom>
        </p:spPr>
      </p:pic>
      <p:sp>
        <p:nvSpPr>
          <p:cNvPr id="11" name="Platshållare för bild 10">
            <a:extLst>
              <a:ext uri="{FF2B5EF4-FFF2-40B4-BE49-F238E27FC236}">
                <a16:creationId xmlns:a16="http://schemas.microsoft.com/office/drawing/2014/main" id="{3CD4CA09-ECC0-84F3-EDFA-9A8E09B2456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207139" y="0"/>
            <a:ext cx="4984861" cy="6281902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highlight>
                  <a:srgbClr val="000000"/>
                </a:highlight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sv-SE" dirty="0"/>
              <a:t>Klicka på ikonen i mitten för att ändra bild. </a:t>
            </a:r>
            <a:br>
              <a:rPr lang="sv-SE" dirty="0"/>
            </a:br>
            <a:br>
              <a:rPr lang="sv-SE" dirty="0"/>
            </a:br>
            <a:r>
              <a:rPr lang="sv-SE" dirty="0"/>
              <a:t>(Om du lagt in en bild tryck på [bildformat] i menyn och sedan [komprimera bilder]. Välj [upplösning webb] sedan OK. På så sätt blir din presentation lättare att skicka och spara.) 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7250860-C58E-036F-262D-910BE58079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6488" y="372875"/>
            <a:ext cx="6354763" cy="1084369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sv-SE" dirty="0"/>
              <a:t>[Rubrik, storlek 36]</a:t>
            </a:r>
          </a:p>
        </p:txBody>
      </p:sp>
      <p:sp>
        <p:nvSpPr>
          <p:cNvPr id="14" name="Platshållare för text 13">
            <a:extLst>
              <a:ext uri="{FF2B5EF4-FFF2-40B4-BE49-F238E27FC236}">
                <a16:creationId xmlns:a16="http://schemas.microsoft.com/office/drawing/2014/main" id="{98E0FDE5-1E46-FDD7-61AF-AD8EDC8283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6488" y="1789329"/>
            <a:ext cx="6354763" cy="4098521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nn-NO" dirty="0"/>
              <a:t>[Punkt nivå 1, storlek 18]</a:t>
            </a:r>
          </a:p>
          <a:p>
            <a:pPr lvl="1"/>
            <a:r>
              <a:rPr lang="nn-NO" dirty="0"/>
              <a:t>[Punkt nivå 2, storlek 14]</a:t>
            </a:r>
          </a:p>
          <a:p>
            <a:pPr lvl="1"/>
            <a:endParaRPr lang="sv-SE" dirty="0"/>
          </a:p>
          <a:p>
            <a:pPr lvl="1"/>
            <a:endParaRPr lang="nn-NO" dirty="0"/>
          </a:p>
          <a:p>
            <a:pPr lvl="1"/>
            <a:endParaRPr lang="nn-NO" dirty="0"/>
          </a:p>
          <a:p>
            <a:pPr lvl="0"/>
            <a:endParaRPr lang="sv-SE" dirty="0"/>
          </a:p>
        </p:txBody>
      </p:sp>
      <p:sp>
        <p:nvSpPr>
          <p:cNvPr id="16" name="Platshållare för text 15">
            <a:extLst>
              <a:ext uri="{FF2B5EF4-FFF2-40B4-BE49-F238E27FC236}">
                <a16:creationId xmlns:a16="http://schemas.microsoft.com/office/drawing/2014/main" id="{645537A2-E748-2BAD-F42B-048DCFAD319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6488" y="944481"/>
            <a:ext cx="6354763" cy="51276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686A6E"/>
                </a:solidFill>
              </a:defRPr>
            </a:lvl1pPr>
          </a:lstStyle>
          <a:p>
            <a:pPr lvl="0"/>
            <a:r>
              <a:rPr lang="sv-SE" dirty="0"/>
              <a:t>[Underrubrik, storlek 24]</a:t>
            </a:r>
          </a:p>
        </p:txBody>
      </p:sp>
    </p:spTree>
    <p:extLst>
      <p:ext uri="{BB962C8B-B14F-4D97-AF65-F5344CB8AC3E}">
        <p14:creationId xmlns:p14="http://schemas.microsoft.com/office/powerpoint/2010/main" val="3015432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hel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7250860-C58E-036F-262D-910BE58079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6488" y="372875"/>
            <a:ext cx="11339024" cy="1084369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sv-SE" dirty="0"/>
              <a:t>[Rubrik, storlek 36]</a:t>
            </a:r>
          </a:p>
        </p:txBody>
      </p:sp>
      <p:sp>
        <p:nvSpPr>
          <p:cNvPr id="14" name="Platshållare för text 13">
            <a:extLst>
              <a:ext uri="{FF2B5EF4-FFF2-40B4-BE49-F238E27FC236}">
                <a16:creationId xmlns:a16="http://schemas.microsoft.com/office/drawing/2014/main" id="{98E0FDE5-1E46-FDD7-61AF-AD8EDC8283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6488" y="1789329"/>
            <a:ext cx="11339024" cy="4098521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</a:lstStyle>
          <a:p>
            <a:pPr lvl="0"/>
            <a:r>
              <a:rPr lang="nn-NO" dirty="0"/>
              <a:t>[</a:t>
            </a:r>
            <a:r>
              <a:rPr lang="nn-NO" dirty="0" err="1"/>
              <a:t>Text</a:t>
            </a:r>
            <a:r>
              <a:rPr lang="nn-NO" dirty="0"/>
              <a:t>, storlek 18]</a:t>
            </a:r>
          </a:p>
          <a:p>
            <a:pPr lvl="0"/>
            <a:endParaRPr lang="nn-NO" dirty="0"/>
          </a:p>
          <a:p>
            <a:pPr lvl="1"/>
            <a:endParaRPr lang="nn-NO" dirty="0"/>
          </a:p>
          <a:p>
            <a:pPr lvl="0"/>
            <a:endParaRPr lang="sv-SE" dirty="0"/>
          </a:p>
        </p:txBody>
      </p:sp>
      <p:sp>
        <p:nvSpPr>
          <p:cNvPr id="16" name="Platshållare för text 15">
            <a:extLst>
              <a:ext uri="{FF2B5EF4-FFF2-40B4-BE49-F238E27FC236}">
                <a16:creationId xmlns:a16="http://schemas.microsoft.com/office/drawing/2014/main" id="{645537A2-E748-2BAD-F42B-048DCFAD319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6488" y="944481"/>
            <a:ext cx="11339024" cy="51276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686A6E"/>
                </a:solidFill>
              </a:defRPr>
            </a:lvl1pPr>
          </a:lstStyle>
          <a:p>
            <a:pPr lvl="0"/>
            <a:r>
              <a:rPr lang="sv-SE" dirty="0"/>
              <a:t>[Underrubrik, storlek 24]</a:t>
            </a:r>
          </a:p>
        </p:txBody>
      </p:sp>
    </p:spTree>
    <p:extLst>
      <p:ext uri="{BB962C8B-B14F-4D97-AF65-F5344CB8AC3E}">
        <p14:creationId xmlns:p14="http://schemas.microsoft.com/office/powerpoint/2010/main" val="3210631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två spal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7250860-C58E-036F-262D-910BE58079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6488" y="372875"/>
            <a:ext cx="11339024" cy="1084369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sv-SE" dirty="0"/>
              <a:t>[Rubrik, storlek 36]</a:t>
            </a:r>
          </a:p>
        </p:txBody>
      </p:sp>
      <p:sp>
        <p:nvSpPr>
          <p:cNvPr id="14" name="Platshållare för text 13">
            <a:extLst>
              <a:ext uri="{FF2B5EF4-FFF2-40B4-BE49-F238E27FC236}">
                <a16:creationId xmlns:a16="http://schemas.microsoft.com/office/drawing/2014/main" id="{98E0FDE5-1E46-FDD7-61AF-AD8EDC8283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6489" y="1789328"/>
            <a:ext cx="5586184" cy="4098522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n-NO" dirty="0"/>
              <a:t>[</a:t>
            </a:r>
            <a:r>
              <a:rPr lang="nn-NO" dirty="0" err="1"/>
              <a:t>Text</a:t>
            </a:r>
            <a:r>
              <a:rPr lang="nn-NO" dirty="0"/>
              <a:t>, storlek 18]</a:t>
            </a:r>
          </a:p>
        </p:txBody>
      </p:sp>
      <p:sp>
        <p:nvSpPr>
          <p:cNvPr id="16" name="Platshållare för text 15">
            <a:extLst>
              <a:ext uri="{FF2B5EF4-FFF2-40B4-BE49-F238E27FC236}">
                <a16:creationId xmlns:a16="http://schemas.microsoft.com/office/drawing/2014/main" id="{645537A2-E748-2BAD-F42B-048DCFAD319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6488" y="944481"/>
            <a:ext cx="11339024" cy="51276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686A6E"/>
                </a:solidFill>
              </a:defRPr>
            </a:lvl1pPr>
          </a:lstStyle>
          <a:p>
            <a:pPr lvl="0"/>
            <a:r>
              <a:rPr lang="sv-SE" dirty="0"/>
              <a:t>[Underrubrik, storlek 24]</a:t>
            </a:r>
          </a:p>
        </p:txBody>
      </p:sp>
      <p:sp>
        <p:nvSpPr>
          <p:cNvPr id="6" name="Platshållare för text 13">
            <a:extLst>
              <a:ext uri="{FF2B5EF4-FFF2-40B4-BE49-F238E27FC236}">
                <a16:creationId xmlns:a16="http://schemas.microsoft.com/office/drawing/2014/main" id="{B3C54609-DCDF-FED3-D73C-BA0B35D1BCE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79330" y="1789328"/>
            <a:ext cx="5586184" cy="4098521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</a:lstStyle>
          <a:p>
            <a:pPr lvl="0"/>
            <a:r>
              <a:rPr lang="nn-NO" dirty="0"/>
              <a:t>[</a:t>
            </a:r>
            <a:r>
              <a:rPr lang="nn-NO" dirty="0" err="1"/>
              <a:t>Text</a:t>
            </a:r>
            <a:r>
              <a:rPr lang="nn-NO" dirty="0"/>
              <a:t>, storlek 18]</a:t>
            </a:r>
          </a:p>
          <a:p>
            <a:pPr lvl="0"/>
            <a:endParaRPr lang="nn-NO" dirty="0"/>
          </a:p>
          <a:p>
            <a:pPr lvl="1"/>
            <a:endParaRPr lang="nn-NO" dirty="0"/>
          </a:p>
          <a:p>
            <a:pPr lvl="0"/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911097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två spalter +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text 13">
            <a:extLst>
              <a:ext uri="{FF2B5EF4-FFF2-40B4-BE49-F238E27FC236}">
                <a16:creationId xmlns:a16="http://schemas.microsoft.com/office/drawing/2014/main" id="{158687FA-E30C-B1C6-62AA-CF595AF90CC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80622" y="2313774"/>
            <a:ext cx="5586184" cy="3574076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n-NO" dirty="0"/>
              <a:t>[</a:t>
            </a:r>
            <a:r>
              <a:rPr lang="nn-NO" dirty="0" err="1"/>
              <a:t>Text</a:t>
            </a:r>
            <a:r>
              <a:rPr lang="nn-NO" dirty="0"/>
              <a:t>, storlek 18]</a:t>
            </a:r>
          </a:p>
        </p:txBody>
      </p:sp>
      <p:sp>
        <p:nvSpPr>
          <p:cNvPr id="4" name="Platshållare för text 13">
            <a:extLst>
              <a:ext uri="{FF2B5EF4-FFF2-40B4-BE49-F238E27FC236}">
                <a16:creationId xmlns:a16="http://schemas.microsoft.com/office/drawing/2014/main" id="{65487E45-AB0B-686A-A101-2C7E464C538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179329" y="1789327"/>
            <a:ext cx="5587477" cy="512763"/>
          </a:xfrm>
        </p:spPr>
        <p:txBody>
          <a:bodyPr/>
          <a:lstStyle>
            <a:lvl1pPr marL="0" indent="0">
              <a:buFontTx/>
              <a:buNone/>
              <a:defRPr sz="2400"/>
            </a:lvl1pPr>
            <a:lvl2pPr marL="457200" indent="0">
              <a:buFontTx/>
              <a:buNone/>
              <a:defRPr/>
            </a:lvl2pPr>
          </a:lstStyle>
          <a:p>
            <a:pPr lvl="0"/>
            <a:r>
              <a:rPr lang="nn-NO" dirty="0"/>
              <a:t>[</a:t>
            </a:r>
            <a:r>
              <a:rPr lang="nn-NO" dirty="0" err="1"/>
              <a:t>Rubrik</a:t>
            </a:r>
            <a:r>
              <a:rPr lang="nn-NO" dirty="0"/>
              <a:t>, storlek 24]</a:t>
            </a:r>
            <a:endParaRPr lang="sv-SE" dirty="0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7250860-C58E-036F-262D-910BE58079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6488" y="372875"/>
            <a:ext cx="11339024" cy="1084369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sv-SE" dirty="0"/>
              <a:t>[Rubrik, storlek 36]</a:t>
            </a:r>
          </a:p>
        </p:txBody>
      </p:sp>
      <p:sp>
        <p:nvSpPr>
          <p:cNvPr id="14" name="Platshållare för text 13">
            <a:extLst>
              <a:ext uri="{FF2B5EF4-FFF2-40B4-BE49-F238E27FC236}">
                <a16:creationId xmlns:a16="http://schemas.microsoft.com/office/drawing/2014/main" id="{98E0FDE5-1E46-FDD7-61AF-AD8EDC8283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6489" y="2313774"/>
            <a:ext cx="5586184" cy="3574076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n-NO" dirty="0"/>
              <a:t>[</a:t>
            </a:r>
            <a:r>
              <a:rPr lang="nn-NO" dirty="0" err="1"/>
              <a:t>Text</a:t>
            </a:r>
            <a:r>
              <a:rPr lang="nn-NO" dirty="0"/>
              <a:t>, storlek 18]</a:t>
            </a:r>
          </a:p>
        </p:txBody>
      </p:sp>
      <p:sp>
        <p:nvSpPr>
          <p:cNvPr id="16" name="Platshållare för text 15">
            <a:extLst>
              <a:ext uri="{FF2B5EF4-FFF2-40B4-BE49-F238E27FC236}">
                <a16:creationId xmlns:a16="http://schemas.microsoft.com/office/drawing/2014/main" id="{645537A2-E748-2BAD-F42B-048DCFAD319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6488" y="944481"/>
            <a:ext cx="11339024" cy="51276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686A6E"/>
                </a:solidFill>
              </a:defRPr>
            </a:lvl1pPr>
          </a:lstStyle>
          <a:p>
            <a:pPr lvl="0"/>
            <a:r>
              <a:rPr lang="sv-SE" dirty="0"/>
              <a:t>[Underrubrik, storlek 24]</a:t>
            </a:r>
          </a:p>
        </p:txBody>
      </p:sp>
      <p:sp>
        <p:nvSpPr>
          <p:cNvPr id="7" name="Platshållare för text 13">
            <a:extLst>
              <a:ext uri="{FF2B5EF4-FFF2-40B4-BE49-F238E27FC236}">
                <a16:creationId xmlns:a16="http://schemas.microsoft.com/office/drawing/2014/main" id="{75277D4B-8221-E82C-D76A-CA48BF38EE1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5196" y="1789327"/>
            <a:ext cx="5587477" cy="512763"/>
          </a:xfrm>
        </p:spPr>
        <p:txBody>
          <a:bodyPr/>
          <a:lstStyle>
            <a:lvl1pPr marL="0" indent="0">
              <a:buFontTx/>
              <a:buNone/>
              <a:defRPr sz="2400"/>
            </a:lvl1pPr>
            <a:lvl2pPr marL="457200" indent="0">
              <a:buFontTx/>
              <a:buNone/>
              <a:defRPr/>
            </a:lvl2pPr>
          </a:lstStyle>
          <a:p>
            <a:pPr lvl="0"/>
            <a:r>
              <a:rPr lang="nn-NO" dirty="0"/>
              <a:t>[</a:t>
            </a:r>
            <a:r>
              <a:rPr lang="nn-NO" dirty="0" err="1"/>
              <a:t>Rubrik</a:t>
            </a:r>
            <a:r>
              <a:rPr lang="nn-NO" dirty="0"/>
              <a:t>, storlek 24]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648604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helsida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ildobjekt 15">
            <a:extLst>
              <a:ext uri="{FF2B5EF4-FFF2-40B4-BE49-F238E27FC236}">
                <a16:creationId xmlns:a16="http://schemas.microsoft.com/office/drawing/2014/main" id="{DDBDFC19-272C-9783-8813-7BCFE79269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286876"/>
          </a:xfrm>
          <a:prstGeom prst="rect">
            <a:avLst/>
          </a:prstGeom>
        </p:spPr>
      </p:pic>
      <p:sp>
        <p:nvSpPr>
          <p:cNvPr id="2" name="Platshållare för bild 10">
            <a:extLst>
              <a:ext uri="{FF2B5EF4-FFF2-40B4-BE49-F238E27FC236}">
                <a16:creationId xmlns:a16="http://schemas.microsoft.com/office/drawing/2014/main" id="{16F98F07-9E40-B60F-B900-61DC41E0895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0"/>
            <a:ext cx="12192000" cy="6286875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  <a:highlight>
                  <a:srgbClr val="000000"/>
                </a:highlight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sv-SE" dirty="0"/>
              <a:t>Klicka på ikonen i mitten för att ändra bild. (Om du lagt in en bild tryck på [bildformat] i menyn och sedan [komprimera bilder]. Välj [upplösning webb] sedan OK. På så sätt blir din presentation lättare att skicka och spara.) 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12C530BC-4C2D-62F2-2E3E-9958E7A8FC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1513" y="541338"/>
            <a:ext cx="5291405" cy="5159375"/>
          </a:xfrm>
          <a:solidFill>
            <a:srgbClr val="686A6E">
              <a:alpha val="90000"/>
            </a:srgbClr>
          </a:solidFill>
        </p:spPr>
        <p:txBody>
          <a:bodyPr lIns="360000" tIns="360000" bIns="288000"/>
          <a:lstStyle>
            <a:lvl1pPr marL="0" indent="0">
              <a:buFont typeface="Arial" panose="020B0604020202020204" pitchFamily="34" charset="0"/>
              <a:buNone/>
              <a:defRPr sz="36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sv-SE" dirty="0"/>
              <a:t>[Rubrik, storlek 36]</a:t>
            </a:r>
          </a:p>
          <a:p>
            <a:pPr lvl="0"/>
            <a:endParaRPr lang="sv-SE" dirty="0"/>
          </a:p>
          <a:p>
            <a:pPr lvl="0"/>
            <a:endParaRPr lang="sv-SE" dirty="0"/>
          </a:p>
          <a:p>
            <a:pPr lvl="0"/>
            <a:endParaRPr lang="sv-SE" dirty="0"/>
          </a:p>
        </p:txBody>
      </p:sp>
      <p:sp>
        <p:nvSpPr>
          <p:cNvPr id="9" name="Platshållare för text 8">
            <a:extLst>
              <a:ext uri="{FF2B5EF4-FFF2-40B4-BE49-F238E27FC236}">
                <a16:creationId xmlns:a16="http://schemas.microsoft.com/office/drawing/2014/main" id="{C2175796-1B88-6FD1-D109-5E9FB0ADE1A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1513" y="1578820"/>
            <a:ext cx="5291405" cy="4121893"/>
          </a:xfrm>
        </p:spPr>
        <p:txBody>
          <a:bodyPr lIns="360000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[Text, storlek 18]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07968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7250860-C58E-036F-262D-910BE58079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6488" y="372875"/>
            <a:ext cx="11339024" cy="1084369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sv-SE" dirty="0"/>
              <a:t>[Rubrik, storlek 36]</a:t>
            </a:r>
          </a:p>
        </p:txBody>
      </p:sp>
    </p:spTree>
    <p:extLst>
      <p:ext uri="{BB962C8B-B14F-4D97-AF65-F5344CB8AC3E}">
        <p14:creationId xmlns:p14="http://schemas.microsoft.com/office/powerpoint/2010/main" val="2559188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 + utan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7250860-C58E-036F-262D-910BE58079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6488" y="372875"/>
            <a:ext cx="11339024" cy="1084369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sv-SE" dirty="0"/>
              <a:t>[Rubrik, storlek 36]</a:t>
            </a:r>
          </a:p>
        </p:txBody>
      </p:sp>
    </p:spTree>
    <p:extLst>
      <p:ext uri="{BB962C8B-B14F-4D97-AF65-F5344CB8AC3E}">
        <p14:creationId xmlns:p14="http://schemas.microsoft.com/office/powerpoint/2010/main" val="1135740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21938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objekt 6">
            <a:extLst>
              <a:ext uri="{FF2B5EF4-FFF2-40B4-BE49-F238E27FC236}">
                <a16:creationId xmlns:a16="http://schemas.microsoft.com/office/drawing/2014/main" id="{5AD84223-A6E5-C09B-19EF-CCA6F079C7E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338047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567922D5-1B1C-3398-187C-33432B5489D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753259" y="2371149"/>
            <a:ext cx="2658932" cy="1140143"/>
          </a:xfrm>
        </p:spPr>
        <p:txBody>
          <a:bodyPr rIns="0" anchor="b">
            <a:normAutofit/>
          </a:bodyPr>
          <a:lstStyle>
            <a:lvl1pPr algn="r">
              <a:defRPr sz="66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[Tack!]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79C97BF2-B6AC-67BD-6113-9436F548934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518137" y="3615690"/>
            <a:ext cx="5859332" cy="403860"/>
          </a:xfrm>
        </p:spPr>
        <p:txBody>
          <a:bodyPr rIns="0" anchor="ctr">
            <a:noAutofit/>
          </a:bodyPr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[namn@mejl.se, storlek 24]</a:t>
            </a:r>
          </a:p>
        </p:txBody>
      </p:sp>
    </p:spTree>
    <p:extLst>
      <p:ext uri="{BB962C8B-B14F-4D97-AF65-F5344CB8AC3E}">
        <p14:creationId xmlns:p14="http://schemas.microsoft.com/office/powerpoint/2010/main" val="1256232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ktangel 10">
            <a:extLst>
              <a:ext uri="{FF2B5EF4-FFF2-40B4-BE49-F238E27FC236}">
                <a16:creationId xmlns:a16="http://schemas.microsoft.com/office/drawing/2014/main" id="{E39D2D03-4D74-C807-5D3D-D154630908AB}"/>
              </a:ext>
            </a:extLst>
          </p:cNvPr>
          <p:cNvSpPr/>
          <p:nvPr userDrawn="1"/>
        </p:nvSpPr>
        <p:spPr>
          <a:xfrm>
            <a:off x="0" y="6281928"/>
            <a:ext cx="12192000" cy="576072"/>
          </a:xfrm>
          <a:prstGeom prst="rect">
            <a:avLst/>
          </a:prstGeom>
          <a:solidFill>
            <a:srgbClr val="0099A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tlCol="0" anchor="ctr"/>
          <a:lstStyle/>
          <a:p>
            <a:pPr algn="ctr"/>
            <a:endParaRPr lang="sv-SE" dirty="0"/>
          </a:p>
        </p:txBody>
      </p:sp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1733BFE4-9549-B791-C492-3164F1B4FBA6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425196" y="390334"/>
            <a:ext cx="1137676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56753271-28CA-BA11-BF86-D899897B42F9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425196" y="1850834"/>
            <a:ext cx="1137676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600A5CE2-A620-3D36-DA94-252FB6E2BE5B}"/>
              </a:ext>
            </a:extLst>
          </p:cNvPr>
          <p:cNvSpPr>
            <a:spLocks noGrp="1"/>
          </p:cNvSpPr>
          <p:nvPr userDrawn="1">
            <p:ph type="dt" sz="half" idx="2"/>
          </p:nvPr>
        </p:nvSpPr>
        <p:spPr>
          <a:xfrm>
            <a:off x="703362" y="6392926"/>
            <a:ext cx="1008888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FB2AF2D5-BF68-48CA-ADF2-D16160A47DA0}" type="datetime1">
              <a:rPr lang="sv-SE" smtClean="0"/>
              <a:t>2026-07-23</a:t>
            </a:fld>
            <a:endParaRPr lang="sv-SE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95AAD99C-5C76-F158-E972-41256C9530EB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4038600" y="639292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sv-SE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4ED3B226-C065-CD7C-5025-B8FBC05470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10291" y="6395024"/>
            <a:ext cx="413004" cy="363028"/>
          </a:xfrm>
          <a:prstGeom prst="rect">
            <a:avLst/>
          </a:prstGeom>
        </p:spPr>
        <p:txBody>
          <a:bodyPr lIns="0" anchor="ctr"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FCA8B16A-DC5F-495D-98D8-BF4833DDA6D8}" type="slidenum">
              <a:rPr lang="sv-SE" smtClean="0"/>
              <a:pPr/>
              <a:t>‹#›</a:t>
            </a:fld>
            <a:r>
              <a:rPr lang="sv-SE" dirty="0"/>
              <a:t>.</a:t>
            </a:r>
          </a:p>
        </p:txBody>
      </p:sp>
      <p:pic>
        <p:nvPicPr>
          <p:cNvPr id="14" name="Bildobjekt 13">
            <a:extLst>
              <a:ext uri="{FF2B5EF4-FFF2-40B4-BE49-F238E27FC236}">
                <a16:creationId xmlns:a16="http://schemas.microsoft.com/office/drawing/2014/main" id="{D83E2C75-000F-54EF-C9A9-A391DA0C9D16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4315"/>
          <a:stretch/>
        </p:blipFill>
        <p:spPr>
          <a:xfrm>
            <a:off x="9444825" y="6253923"/>
            <a:ext cx="2747175" cy="576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60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1" r:id="rId4"/>
    <p:sldLayoutId id="2147483654" r:id="rId5"/>
    <p:sldLayoutId id="2147483653" r:id="rId6"/>
    <p:sldLayoutId id="2147483657" r:id="rId7"/>
    <p:sldLayoutId id="2147483655" r:id="rId8"/>
    <p:sldLayoutId id="2147483661" r:id="rId9"/>
    <p:sldLayoutId id="2147483662" r:id="rId10"/>
    <p:sldLayoutId id="2147483660" r:id="rId11"/>
    <p:sldLayoutId id="2147483656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ubrik 6">
            <a:extLst>
              <a:ext uri="{FF2B5EF4-FFF2-40B4-BE49-F238E27FC236}">
                <a16:creationId xmlns:a16="http://schemas.microsoft.com/office/drawing/2014/main" id="{894DA5FF-83C3-56EC-048C-17012C58F8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/>
              <a:t>Lär känna Akademikerförbunden</a:t>
            </a:r>
          </a:p>
        </p:txBody>
      </p:sp>
      <p:sp>
        <p:nvSpPr>
          <p:cNvPr id="8" name="Underrubrik 7">
            <a:extLst>
              <a:ext uri="{FF2B5EF4-FFF2-40B4-BE49-F238E27FC236}">
                <a16:creationId xmlns:a16="http://schemas.microsoft.com/office/drawing/2014/main" id="{E63186CF-D5CF-9BBE-6EB1-497DEF57EB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v-SE" sz="5400" dirty="0"/>
              <a:t>2025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917164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latshållare för bild 5" descr="En bild som visar Människoansikte, person, klädsel, person&#10;&#10;Automatiskt genererad beskrivning">
            <a:extLst>
              <a:ext uri="{FF2B5EF4-FFF2-40B4-BE49-F238E27FC236}">
                <a16:creationId xmlns:a16="http://schemas.microsoft.com/office/drawing/2014/main" id="{DBC261CA-23C2-F0AA-9A1D-88F524CC041D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12191999" cy="6281751"/>
          </a:xfrm>
        </p:spPr>
      </p:pic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0A71D4CF-A11A-3DDD-B4E9-EEF67537FD3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sv-SE" dirty="0"/>
              <a:t>Agenda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0B384EAC-D691-4AB5-0EDB-D757F8D0C46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71514" y="1747778"/>
            <a:ext cx="5297844" cy="3952936"/>
          </a:xfrm>
        </p:spPr>
        <p:txBody>
          <a:bodyPr/>
          <a:lstStyle/>
          <a:p>
            <a:r>
              <a:rPr lang="sv-SE" sz="2000" dirty="0"/>
              <a:t>Om oss</a:t>
            </a:r>
          </a:p>
          <a:p>
            <a:r>
              <a:rPr lang="sv-SE" sz="2000" dirty="0"/>
              <a:t>13 förbund inom Saco</a:t>
            </a:r>
          </a:p>
          <a:p>
            <a:r>
              <a:rPr lang="sv-SE" sz="2000" dirty="0"/>
              <a:t>Vad gör vi?</a:t>
            </a:r>
          </a:p>
          <a:p>
            <a:r>
              <a:rPr lang="sv-SE" sz="2000" dirty="0"/>
              <a:t>Så arbetar vi</a:t>
            </a:r>
          </a:p>
          <a:p>
            <a:r>
              <a:rPr lang="sv-SE" sz="2000" dirty="0"/>
              <a:t>Avtal vi förhandlar</a:t>
            </a:r>
          </a:p>
          <a:p>
            <a:r>
              <a:rPr lang="sv-SE" sz="2000" dirty="0"/>
              <a:t>Vem företräder vi?</a:t>
            </a:r>
          </a:p>
          <a:p>
            <a:r>
              <a:rPr lang="sv-SE" sz="2000" dirty="0"/>
              <a:t>Förmåner för dig</a:t>
            </a:r>
          </a:p>
          <a:p>
            <a:r>
              <a:rPr lang="sv-SE" sz="2000"/>
              <a:t>Engagera dig</a:t>
            </a:r>
            <a:endParaRPr lang="sv-SE" sz="2000" dirty="0"/>
          </a:p>
          <a:p>
            <a:endParaRPr lang="sv-SE" dirty="0"/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6594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latshållare för bild 2" descr="En bild som visar klädsel, byggnad, person, tjej&#10;&#10;Automatiskt genererad beskrivning">
            <a:extLst>
              <a:ext uri="{FF2B5EF4-FFF2-40B4-BE49-F238E27FC236}">
                <a16:creationId xmlns:a16="http://schemas.microsoft.com/office/drawing/2014/main" id="{BE687D1E-B73D-33AB-CDF7-3378BB3F14C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07139" y="0"/>
            <a:ext cx="4984861" cy="6281403"/>
          </a:xfrm>
        </p:spPr>
      </p:pic>
      <p:sp>
        <p:nvSpPr>
          <p:cNvPr id="5" name="Rubrik 4">
            <a:extLst>
              <a:ext uri="{FF2B5EF4-FFF2-40B4-BE49-F238E27FC236}">
                <a16:creationId xmlns:a16="http://schemas.microsoft.com/office/drawing/2014/main" id="{3707DF97-DAA9-71E3-2B00-AC2BE304D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Om oss</a:t>
            </a:r>
          </a:p>
        </p:txBody>
      </p:sp>
      <p:sp>
        <p:nvSpPr>
          <p:cNvPr id="7" name="Platshållare för text 6">
            <a:extLst>
              <a:ext uri="{FF2B5EF4-FFF2-40B4-BE49-F238E27FC236}">
                <a16:creationId xmlns:a16="http://schemas.microsoft.com/office/drawing/2014/main" id="{C0F733DB-2DD0-B3AE-B915-B48B5F6861B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26489" y="1457244"/>
            <a:ext cx="6515000" cy="4824159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dirty="0"/>
              <a:t>Sveriges akademikers centralorganisation (Saco) samlar 21 fackförbund. Gemensamt för samtliga är att medlemmarna har en akademisk bakgrund.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dirty="0"/>
              <a:t>Akademikerförbunden är en sammanslutning av 13 Sacoförbund inom Handel och Tjänster (AHT). Tillsammans representerar vi akademiker inom olika branscher som exempelvis tjänster, handel, vård och omsorg, kultur och utbildning.</a:t>
            </a:r>
            <a:endParaRPr lang="sv-SE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dirty="0"/>
              <a:t>Förbunden samarbetar för att teckna kollektivavtal och förhandla fram bättre villkor för våra medlemmar.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dirty="0"/>
              <a:t>Det praktiska arbetet sker via ett </a:t>
            </a:r>
            <a:r>
              <a:rPr lang="sv-SE" b="1" i="1" dirty="0"/>
              <a:t>kontaktförbund</a:t>
            </a:r>
            <a:r>
              <a:rPr lang="sv-SE" dirty="0"/>
              <a:t> som ansvarar för exempelvis samordning och förhandling. Finns en lokalförening sker arbetet via dem.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v-SE" dirty="0"/>
          </a:p>
        </p:txBody>
      </p:sp>
      <p:sp>
        <p:nvSpPr>
          <p:cNvPr id="8" name="Platshållare för text 7">
            <a:extLst>
              <a:ext uri="{FF2B5EF4-FFF2-40B4-BE49-F238E27FC236}">
                <a16:creationId xmlns:a16="http://schemas.microsoft.com/office/drawing/2014/main" id="{235B1216-2594-7BE3-FAF4-209AFE35083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90365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objekt 9" descr="En bild som visar text, Teckensnitt, Grafik, grafisk design&#10;&#10;AI-genererat innehåll kan vara felaktigt.">
            <a:extLst>
              <a:ext uri="{FF2B5EF4-FFF2-40B4-BE49-F238E27FC236}">
                <a16:creationId xmlns:a16="http://schemas.microsoft.com/office/drawing/2014/main" id="{8EDC8C6B-B55F-2516-813A-C599DFA442B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12673" y="372875"/>
            <a:ext cx="5872674" cy="5538829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538D5622-F82C-7071-BC5D-3324FB2DC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13 förbund inom Saco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042A3F07-35F5-BA2E-7466-A0DE8531E24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26489" y="1192192"/>
            <a:ext cx="5586184" cy="4982185"/>
          </a:xfrm>
        </p:spPr>
        <p:txBody>
          <a:bodyPr>
            <a:noAutofit/>
          </a:bodyPr>
          <a:lstStyle/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dirty="0"/>
              <a:t>Akademikerförbundet SSR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dirty="0"/>
              <a:t>Akavia </a:t>
            </a:r>
          </a:p>
          <a:p>
            <a:pPr marL="285750" indent="-285750">
              <a:lnSpc>
                <a:spcPts val="25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dirty="0"/>
              <a:t>DIK </a:t>
            </a:r>
          </a:p>
          <a:p>
            <a:pPr marL="285750" indent="-285750">
              <a:lnSpc>
                <a:spcPts val="25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dirty="0"/>
              <a:t>Fysioterapeuterna </a:t>
            </a:r>
          </a:p>
          <a:p>
            <a:pPr marL="285750" indent="-285750">
              <a:lnSpc>
                <a:spcPts val="25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dirty="0"/>
              <a:t>Naturvetarna </a:t>
            </a:r>
          </a:p>
          <a:p>
            <a:pPr marL="285750" indent="-285750">
              <a:lnSpc>
                <a:spcPts val="25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dirty="0"/>
              <a:t>SRAT</a:t>
            </a:r>
          </a:p>
          <a:p>
            <a:pPr marL="285750" indent="-285750">
              <a:lnSpc>
                <a:spcPts val="25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dirty="0"/>
              <a:t>Sveriges Arbetsterapeuter </a:t>
            </a:r>
          </a:p>
          <a:p>
            <a:pPr marL="285750" indent="-285750">
              <a:lnSpc>
                <a:spcPts val="25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dirty="0"/>
              <a:t>Sveriges Farmaceuter</a:t>
            </a:r>
          </a:p>
          <a:p>
            <a:pPr marL="285750" indent="-285750">
              <a:lnSpc>
                <a:spcPts val="25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dirty="0"/>
              <a:t>Sveriges Ingenjörer</a:t>
            </a:r>
          </a:p>
          <a:p>
            <a:pPr marL="285750" indent="-285750">
              <a:lnSpc>
                <a:spcPts val="25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dirty="0"/>
              <a:t>Sveriges Psykologförbund</a:t>
            </a:r>
          </a:p>
          <a:p>
            <a:pPr marL="285750" indent="-285750">
              <a:lnSpc>
                <a:spcPts val="25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dirty="0"/>
              <a:t>Sveriges Skolledare</a:t>
            </a:r>
          </a:p>
          <a:p>
            <a:pPr marL="285750" indent="-285750">
              <a:lnSpc>
                <a:spcPts val="25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dirty="0"/>
              <a:t>Sveriges Universitetslärare och forskare</a:t>
            </a:r>
          </a:p>
          <a:p>
            <a:pPr marL="285750" indent="-285750">
              <a:lnSpc>
                <a:spcPts val="25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dirty="0"/>
              <a:t>Sveriges Veterinärförbund</a:t>
            </a:r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3487554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rik 5">
            <a:extLst>
              <a:ext uri="{FF2B5EF4-FFF2-40B4-BE49-F238E27FC236}">
                <a16:creationId xmlns:a16="http://schemas.microsoft.com/office/drawing/2014/main" id="{18D55FF1-AF43-DDE0-F429-B96BE630E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Vad gör vi?</a:t>
            </a:r>
          </a:p>
        </p:txBody>
      </p:sp>
      <p:sp>
        <p:nvSpPr>
          <p:cNvPr id="8" name="Platshållare för text 7">
            <a:extLst>
              <a:ext uri="{FF2B5EF4-FFF2-40B4-BE49-F238E27FC236}">
                <a16:creationId xmlns:a16="http://schemas.microsoft.com/office/drawing/2014/main" id="{84FB1508-8136-34A9-91F0-F97197A5933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sv-SE" dirty="0"/>
              <a:t>Vi arbetar främst med att:</a:t>
            </a:r>
          </a:p>
          <a:p>
            <a:r>
              <a:rPr lang="sv-SE" dirty="0"/>
              <a:t>Träffa centrala och lokala kollektivavtal om löner och anställningsvillkor för medlemmarna inom handel- och tjänsteområdet.</a:t>
            </a:r>
          </a:p>
          <a:p>
            <a:r>
              <a:rPr lang="sv-SE" dirty="0"/>
              <a:t>Företräda förbunden och dess medlemmar i förhållande till arbetsgivarorganisationer respektive arbetsgivare.</a:t>
            </a:r>
          </a:p>
          <a:p>
            <a:r>
              <a:rPr lang="sv-SE" dirty="0"/>
              <a:t>Stödja och utveckla arbetet i Akademikerföreningar på företag och organisationer som har kollektivavtal där Akademikerförbunden är part.</a:t>
            </a:r>
          </a:p>
          <a:p>
            <a:endParaRPr lang="sv-SE" dirty="0"/>
          </a:p>
        </p:txBody>
      </p:sp>
      <p:sp>
        <p:nvSpPr>
          <p:cNvPr id="9" name="Platshållare för text 8">
            <a:extLst>
              <a:ext uri="{FF2B5EF4-FFF2-40B4-BE49-F238E27FC236}">
                <a16:creationId xmlns:a16="http://schemas.microsoft.com/office/drawing/2014/main" id="{6B87E4E7-384A-3D1B-1F86-EB488B9E931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sv-SE"/>
          </a:p>
        </p:txBody>
      </p:sp>
      <p:pic>
        <p:nvPicPr>
          <p:cNvPr id="5" name="Platshållare för bild 4" descr="En bild som visar kaffe, dryck, mat, kaffekopp&#10;&#10;Automatiskt genererad beskrivning">
            <a:extLst>
              <a:ext uri="{FF2B5EF4-FFF2-40B4-BE49-F238E27FC236}">
                <a16:creationId xmlns:a16="http://schemas.microsoft.com/office/drawing/2014/main" id="{EC168052-54F4-91AA-A74A-F17B8B419BA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07139" y="0"/>
            <a:ext cx="4984861" cy="6281902"/>
          </a:xfrm>
        </p:spPr>
      </p:pic>
    </p:spTree>
    <p:extLst>
      <p:ext uri="{BB962C8B-B14F-4D97-AF65-F5344CB8AC3E}">
        <p14:creationId xmlns:p14="http://schemas.microsoft.com/office/powerpoint/2010/main" val="14470270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3" name="Rak koppling 52">
            <a:extLst>
              <a:ext uri="{FF2B5EF4-FFF2-40B4-BE49-F238E27FC236}">
                <a16:creationId xmlns:a16="http://schemas.microsoft.com/office/drawing/2014/main" id="{C6B6698D-66B7-7AF4-B6C3-20BDA13BB96F}"/>
              </a:ext>
            </a:extLst>
          </p:cNvPr>
          <p:cNvCxnSpPr>
            <a:cxnSpLocks/>
          </p:cNvCxnSpPr>
          <p:nvPr/>
        </p:nvCxnSpPr>
        <p:spPr>
          <a:xfrm flipH="1" flipV="1">
            <a:off x="1603094" y="4024967"/>
            <a:ext cx="3043487" cy="571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Rubrik 8">
            <a:extLst>
              <a:ext uri="{FF2B5EF4-FFF2-40B4-BE49-F238E27FC236}">
                <a16:creationId xmlns:a16="http://schemas.microsoft.com/office/drawing/2014/main" id="{6A5DC810-24D5-5C52-7BAF-101408597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488" y="372876"/>
            <a:ext cx="11339024" cy="601910"/>
          </a:xfrm>
        </p:spPr>
        <p:txBody>
          <a:bodyPr/>
          <a:lstStyle/>
          <a:p>
            <a:r>
              <a:rPr lang="sv-SE" dirty="0"/>
              <a:t>Så arbetar vi</a:t>
            </a:r>
          </a:p>
        </p:txBody>
      </p:sp>
      <p:grpSp>
        <p:nvGrpSpPr>
          <p:cNvPr id="34" name="Grupp 33">
            <a:extLst>
              <a:ext uri="{FF2B5EF4-FFF2-40B4-BE49-F238E27FC236}">
                <a16:creationId xmlns:a16="http://schemas.microsoft.com/office/drawing/2014/main" id="{F317629F-E704-C140-6CA4-87E214DA69AD}"/>
              </a:ext>
            </a:extLst>
          </p:cNvPr>
          <p:cNvGrpSpPr/>
          <p:nvPr/>
        </p:nvGrpSpPr>
        <p:grpSpPr>
          <a:xfrm>
            <a:off x="4640001" y="4771900"/>
            <a:ext cx="1655065" cy="838012"/>
            <a:chOff x="5204469" y="4829113"/>
            <a:chExt cx="1805931" cy="914400"/>
          </a:xfrm>
        </p:grpSpPr>
        <p:pic>
          <p:nvPicPr>
            <p:cNvPr id="26" name="Bild 25" descr="Grupp med människor kontur">
              <a:extLst>
                <a:ext uri="{FF2B5EF4-FFF2-40B4-BE49-F238E27FC236}">
                  <a16:creationId xmlns:a16="http://schemas.microsoft.com/office/drawing/2014/main" id="{FDAC540A-9821-351D-634B-6B3452BEE0C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5204469" y="4829113"/>
              <a:ext cx="914400" cy="914400"/>
            </a:xfrm>
            <a:prstGeom prst="rect">
              <a:avLst/>
            </a:prstGeom>
          </p:spPr>
        </p:pic>
        <p:pic>
          <p:nvPicPr>
            <p:cNvPr id="27" name="Bild 26" descr="Grupp med människor kontur">
              <a:extLst>
                <a:ext uri="{FF2B5EF4-FFF2-40B4-BE49-F238E27FC236}">
                  <a16:creationId xmlns:a16="http://schemas.microsoft.com/office/drawing/2014/main" id="{E1C79615-5EF2-8547-EE1A-105D834678A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6096000" y="4829113"/>
              <a:ext cx="914400" cy="914400"/>
            </a:xfrm>
            <a:prstGeom prst="rect">
              <a:avLst/>
            </a:prstGeom>
          </p:spPr>
        </p:pic>
      </p:grpSp>
      <p:sp>
        <p:nvSpPr>
          <p:cNvPr id="30" name="textruta 29">
            <a:extLst>
              <a:ext uri="{FF2B5EF4-FFF2-40B4-BE49-F238E27FC236}">
                <a16:creationId xmlns:a16="http://schemas.microsoft.com/office/drawing/2014/main" id="{84799F29-BDF9-F812-09B7-3BF05DEFB0A3}"/>
              </a:ext>
            </a:extLst>
          </p:cNvPr>
          <p:cNvSpPr txBox="1"/>
          <p:nvPr/>
        </p:nvSpPr>
        <p:spPr>
          <a:xfrm>
            <a:off x="4544993" y="5698662"/>
            <a:ext cx="18516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1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Medlemmar</a:t>
            </a:r>
            <a:endParaRPr kumimoji="0" lang="sv-SE" sz="1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10" name="Rak koppling 9">
            <a:extLst>
              <a:ext uri="{FF2B5EF4-FFF2-40B4-BE49-F238E27FC236}">
                <a16:creationId xmlns:a16="http://schemas.microsoft.com/office/drawing/2014/main" id="{45480AA7-04E2-4AA3-6C21-4BD2D8B9AE5D}"/>
              </a:ext>
            </a:extLst>
          </p:cNvPr>
          <p:cNvCxnSpPr>
            <a:cxnSpLocks/>
          </p:cNvCxnSpPr>
          <p:nvPr/>
        </p:nvCxnSpPr>
        <p:spPr>
          <a:xfrm flipV="1">
            <a:off x="5470824" y="2149226"/>
            <a:ext cx="1" cy="1944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Rektangel 4">
            <a:extLst>
              <a:ext uri="{FF2B5EF4-FFF2-40B4-BE49-F238E27FC236}">
                <a16:creationId xmlns:a16="http://schemas.microsoft.com/office/drawing/2014/main" id="{F1D33756-3658-ACA9-A0B0-229D0A70DD0E}"/>
              </a:ext>
            </a:extLst>
          </p:cNvPr>
          <p:cNvSpPr/>
          <p:nvPr/>
        </p:nvSpPr>
        <p:spPr>
          <a:xfrm>
            <a:off x="3903153" y="1982912"/>
            <a:ext cx="3149720" cy="673274"/>
          </a:xfrm>
          <a:prstGeom prst="rect">
            <a:avLst/>
          </a:prstGeom>
          <a:solidFill>
            <a:srgbClr val="0099A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600" dirty="0"/>
              <a:t>Akademikerförbunden</a:t>
            </a:r>
            <a:br>
              <a:rPr lang="sv-SE" sz="1200" dirty="0"/>
            </a:br>
            <a:r>
              <a:rPr lang="sv-SE" sz="1200" dirty="0"/>
              <a:t>(13 av Sacoförbunden)</a:t>
            </a:r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6B9E65A9-908D-7FF7-5D7E-7402E77940A1}"/>
              </a:ext>
            </a:extLst>
          </p:cNvPr>
          <p:cNvSpPr/>
          <p:nvPr/>
        </p:nvSpPr>
        <p:spPr>
          <a:xfrm>
            <a:off x="3590683" y="1159338"/>
            <a:ext cx="3760284" cy="673274"/>
          </a:xfrm>
          <a:prstGeom prst="rect">
            <a:avLst/>
          </a:prstGeom>
          <a:solidFill>
            <a:srgbClr val="00475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600" dirty="0"/>
              <a:t>Saco</a:t>
            </a:r>
            <a:endParaRPr lang="sv-SE" dirty="0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49DDD1D5-54EC-05E7-B336-9CCF67FA8328}"/>
              </a:ext>
            </a:extLst>
          </p:cNvPr>
          <p:cNvSpPr/>
          <p:nvPr/>
        </p:nvSpPr>
        <p:spPr>
          <a:xfrm>
            <a:off x="4412882" y="2857565"/>
            <a:ext cx="2115885" cy="66056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Kontaktförbund</a:t>
            </a:r>
            <a:endParaRPr kumimoji="0" lang="sv-SE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2E6F65FD-F43B-EAB5-8562-2E9C196ABF32}"/>
              </a:ext>
            </a:extLst>
          </p:cNvPr>
          <p:cNvSpPr/>
          <p:nvPr/>
        </p:nvSpPr>
        <p:spPr>
          <a:xfrm>
            <a:off x="4412882" y="3714076"/>
            <a:ext cx="2115885" cy="660559"/>
          </a:xfrm>
          <a:prstGeom prst="rect">
            <a:avLst/>
          </a:prstGeom>
          <a:solidFill>
            <a:srgbClr val="C13D8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sz="1200" dirty="0">
                <a:solidFill>
                  <a:schemeClr val="bg1"/>
                </a:solidFill>
                <a:latin typeface="Arial"/>
              </a:rPr>
              <a:t>Lokal </a:t>
            </a:r>
            <a:br>
              <a:rPr lang="sv-SE" sz="1200" dirty="0">
                <a:solidFill>
                  <a:schemeClr val="bg1"/>
                </a:solidFill>
                <a:latin typeface="Arial"/>
              </a:rPr>
            </a:br>
            <a:r>
              <a:rPr lang="sv-SE" sz="1200" dirty="0">
                <a:solidFill>
                  <a:schemeClr val="bg1"/>
                </a:solidFill>
                <a:latin typeface="Arial"/>
              </a:rPr>
              <a:t>Akademikerförening</a:t>
            </a:r>
            <a:endParaRPr kumimoji="0" lang="sv-SE" sz="18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A024156F-2826-960A-BF65-ECD6841A4122}"/>
              </a:ext>
            </a:extLst>
          </p:cNvPr>
          <p:cNvSpPr/>
          <p:nvPr/>
        </p:nvSpPr>
        <p:spPr>
          <a:xfrm>
            <a:off x="1886426" y="4785069"/>
            <a:ext cx="2175480" cy="6605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1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Exempelvis: </a:t>
            </a:r>
            <a:br>
              <a:rPr kumimoji="0" lang="sv-SE" sz="1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sv-SE" sz="1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Omorganisation / Arbetsmiljö Rehabilitering / Budget</a:t>
            </a:r>
            <a:endParaRPr kumimoji="0" lang="sv-SE" sz="1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4" name="Rektangel 23">
            <a:extLst>
              <a:ext uri="{FF2B5EF4-FFF2-40B4-BE49-F238E27FC236}">
                <a16:creationId xmlns:a16="http://schemas.microsoft.com/office/drawing/2014/main" id="{E931AD89-DBE8-E680-51DD-96FB5C214E94}"/>
              </a:ext>
            </a:extLst>
          </p:cNvPr>
          <p:cNvSpPr/>
          <p:nvPr/>
        </p:nvSpPr>
        <p:spPr>
          <a:xfrm>
            <a:off x="7112119" y="4771900"/>
            <a:ext cx="2175480" cy="6605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1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Kollektivavtal</a:t>
            </a:r>
            <a:endParaRPr kumimoji="0" lang="sv-SE" sz="1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8" name="Rektangel 37">
            <a:extLst>
              <a:ext uri="{FF2B5EF4-FFF2-40B4-BE49-F238E27FC236}">
                <a16:creationId xmlns:a16="http://schemas.microsoft.com/office/drawing/2014/main" id="{97417CD9-3ABC-C026-5414-74990BD8BE34}"/>
              </a:ext>
            </a:extLst>
          </p:cNvPr>
          <p:cNvSpPr/>
          <p:nvPr/>
        </p:nvSpPr>
        <p:spPr>
          <a:xfrm>
            <a:off x="332818" y="3714076"/>
            <a:ext cx="1412048" cy="66056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Arbetsgivare</a:t>
            </a:r>
            <a:endParaRPr kumimoji="0" lang="sv-SE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2" name="Pil: höger 41">
            <a:extLst>
              <a:ext uri="{FF2B5EF4-FFF2-40B4-BE49-F238E27FC236}">
                <a16:creationId xmlns:a16="http://schemas.microsoft.com/office/drawing/2014/main" id="{D6A3E4FC-61AC-6FAC-6383-2663A7E49E95}"/>
              </a:ext>
            </a:extLst>
          </p:cNvPr>
          <p:cNvSpPr/>
          <p:nvPr/>
        </p:nvSpPr>
        <p:spPr>
          <a:xfrm rot="5400000">
            <a:off x="7599103" y="3778822"/>
            <a:ext cx="1342739" cy="279635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5" name="Pil: höger 44">
            <a:extLst>
              <a:ext uri="{FF2B5EF4-FFF2-40B4-BE49-F238E27FC236}">
                <a16:creationId xmlns:a16="http://schemas.microsoft.com/office/drawing/2014/main" id="{9D59E470-C218-E964-8D01-FBFADCEFBA15}"/>
              </a:ext>
            </a:extLst>
          </p:cNvPr>
          <p:cNvSpPr/>
          <p:nvPr/>
        </p:nvSpPr>
        <p:spPr>
          <a:xfrm rot="5400000">
            <a:off x="2701380" y="4268058"/>
            <a:ext cx="545570" cy="279635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cxnSp>
        <p:nvCxnSpPr>
          <p:cNvPr id="49" name="Rak koppling 48">
            <a:extLst>
              <a:ext uri="{FF2B5EF4-FFF2-40B4-BE49-F238E27FC236}">
                <a16:creationId xmlns:a16="http://schemas.microsoft.com/office/drawing/2014/main" id="{BC45D29A-4973-3087-0EB2-39D56D8A843B}"/>
              </a:ext>
            </a:extLst>
          </p:cNvPr>
          <p:cNvCxnSpPr>
            <a:cxnSpLocks/>
          </p:cNvCxnSpPr>
          <p:nvPr/>
        </p:nvCxnSpPr>
        <p:spPr>
          <a:xfrm flipH="1" flipV="1">
            <a:off x="6295066" y="3161652"/>
            <a:ext cx="3751759" cy="1055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Rak pilkoppling 55">
            <a:extLst>
              <a:ext uri="{FF2B5EF4-FFF2-40B4-BE49-F238E27FC236}">
                <a16:creationId xmlns:a16="http://schemas.microsoft.com/office/drawing/2014/main" id="{BF4221F4-B79E-EE35-D117-0BFDB924F33B}"/>
              </a:ext>
            </a:extLst>
          </p:cNvPr>
          <p:cNvCxnSpPr>
            <a:cxnSpLocks/>
          </p:cNvCxnSpPr>
          <p:nvPr/>
        </p:nvCxnSpPr>
        <p:spPr>
          <a:xfrm>
            <a:off x="4116440" y="5115349"/>
            <a:ext cx="393828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Rak pilkoppling 57">
            <a:extLst>
              <a:ext uri="{FF2B5EF4-FFF2-40B4-BE49-F238E27FC236}">
                <a16:creationId xmlns:a16="http://schemas.microsoft.com/office/drawing/2014/main" id="{C067D46B-910F-71D2-9B71-86474CE52AA5}"/>
              </a:ext>
            </a:extLst>
          </p:cNvPr>
          <p:cNvCxnSpPr>
            <a:cxnSpLocks/>
          </p:cNvCxnSpPr>
          <p:nvPr/>
        </p:nvCxnSpPr>
        <p:spPr>
          <a:xfrm flipH="1">
            <a:off x="6597570" y="5115349"/>
            <a:ext cx="340797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0" name="Rektangel 59">
            <a:extLst>
              <a:ext uri="{FF2B5EF4-FFF2-40B4-BE49-F238E27FC236}">
                <a16:creationId xmlns:a16="http://schemas.microsoft.com/office/drawing/2014/main" id="{6110A0F4-9B66-B36C-8E08-DE38702E4555}"/>
              </a:ext>
            </a:extLst>
          </p:cNvPr>
          <p:cNvSpPr/>
          <p:nvPr/>
        </p:nvSpPr>
        <p:spPr>
          <a:xfrm>
            <a:off x="9843890" y="2866387"/>
            <a:ext cx="1412048" cy="66056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Arbetsgivare</a:t>
            </a:r>
            <a:endParaRPr kumimoji="0" lang="sv-SE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23595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074AAC-B5B4-7288-AABB-86B186AC20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7A9E5D3-B45D-DC80-910B-DE4CC171F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Avtal vi förhandlar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F118D5EF-1F8D-107B-FC07-C5B040F7AB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26489" y="1789328"/>
            <a:ext cx="10918018" cy="374010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dirty="0"/>
              <a:t>Akademikerförbunden är med och förhandlar flera stora centrala avtal. Några av de största är Tjänstemannaavtalen på Almega och Svensk Handel.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dirty="0"/>
              <a:t>Några stora motparter är: Almega kompetensföretagen, Almega tjänsteföretagen, Arbetsgivaralliansen </a:t>
            </a:r>
            <a:br>
              <a:rPr lang="sv-SE" dirty="0"/>
            </a:br>
            <a:r>
              <a:rPr lang="sv-SE" dirty="0"/>
              <a:t>och Svensk Handel.</a:t>
            </a:r>
          </a:p>
        </p:txBody>
      </p:sp>
      <p:pic>
        <p:nvPicPr>
          <p:cNvPr id="12" name="Bildobjekt 11">
            <a:extLst>
              <a:ext uri="{FF2B5EF4-FFF2-40B4-BE49-F238E27FC236}">
                <a16:creationId xmlns:a16="http://schemas.microsoft.com/office/drawing/2014/main" id="{28AA1707-BD3A-BB36-223D-793747F8876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1497" y="3573519"/>
            <a:ext cx="1651585" cy="234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0" name="Bildobjekt 9">
            <a:extLst>
              <a:ext uri="{FF2B5EF4-FFF2-40B4-BE49-F238E27FC236}">
                <a16:creationId xmlns:a16="http://schemas.microsoft.com/office/drawing/2014/main" id="{6DB801F9-E9F0-8261-45FA-8BB9B004027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4" y="3573519"/>
            <a:ext cx="1651585" cy="234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6" name="Bildobjekt 5">
            <a:extLst>
              <a:ext uri="{FF2B5EF4-FFF2-40B4-BE49-F238E27FC236}">
                <a16:creationId xmlns:a16="http://schemas.microsoft.com/office/drawing/2014/main" id="{EECA3D9E-D1D5-5F30-E3B9-BB994E470C0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199" y="3577236"/>
            <a:ext cx="1645670" cy="234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8" name="Bildobjekt 7">
            <a:extLst>
              <a:ext uri="{FF2B5EF4-FFF2-40B4-BE49-F238E27FC236}">
                <a16:creationId xmlns:a16="http://schemas.microsoft.com/office/drawing/2014/main" id="{C39D0FB7-FBB0-F9BE-1AA8-D8F4F11F919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3340" y="3573519"/>
            <a:ext cx="1648660" cy="234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1" name="Bildobjekt 10">
            <a:extLst>
              <a:ext uri="{FF2B5EF4-FFF2-40B4-BE49-F238E27FC236}">
                <a16:creationId xmlns:a16="http://schemas.microsoft.com/office/drawing/2014/main" id="{F72B93EB-331A-825C-2D84-6B8808054C2A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07"/>
          <a:stretch/>
        </p:blipFill>
        <p:spPr>
          <a:xfrm>
            <a:off x="1776203" y="3577236"/>
            <a:ext cx="1665820" cy="234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4" name="Bildobjekt 13">
            <a:extLst>
              <a:ext uri="{FF2B5EF4-FFF2-40B4-BE49-F238E27FC236}">
                <a16:creationId xmlns:a16="http://schemas.microsoft.com/office/drawing/2014/main" id="{9CD99577-7C78-918E-AD68-36151B303949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62500" y="3577236"/>
            <a:ext cx="1616225" cy="234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6" name="Bildobjekt 15">
            <a:extLst>
              <a:ext uri="{FF2B5EF4-FFF2-40B4-BE49-F238E27FC236}">
                <a16:creationId xmlns:a16="http://schemas.microsoft.com/office/drawing/2014/main" id="{C4F0BB31-6A00-EDE0-55F6-3F27B7ED2B46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2556" y="3573519"/>
            <a:ext cx="1640470" cy="234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315704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 1">
            <a:extLst>
              <a:ext uri="{FF2B5EF4-FFF2-40B4-BE49-F238E27FC236}">
                <a16:creationId xmlns:a16="http://schemas.microsoft.com/office/drawing/2014/main" id="{B745CEA0-F5CD-9DED-FB3A-3566C1AE8D1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Rubrik 2">
            <a:extLst>
              <a:ext uri="{FF2B5EF4-FFF2-40B4-BE49-F238E27FC236}">
                <a16:creationId xmlns:a16="http://schemas.microsoft.com/office/drawing/2014/main" id="{86A4440B-CBF5-E335-883B-B052574C7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Vem företräder vi?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DDBF6920-A10A-F60C-ED4D-2E80D1C2C61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sv-SE" dirty="0"/>
              <a:t>Kollektivavtalens villkor (om exempelvis lön, pension, sjukdom eller föräldraledighet) gäller för alla anställda på ett företag eller organisation. </a:t>
            </a:r>
          </a:p>
          <a:p>
            <a:r>
              <a:rPr lang="sv-SE" dirty="0"/>
              <a:t>Är du medlem i ett av de 13 Sacoförbunden kommer vi att företräda dig. </a:t>
            </a:r>
          </a:p>
          <a:p>
            <a:r>
              <a:rPr lang="sv-SE" dirty="0"/>
              <a:t>Är du inte medlem kan inte Akademikerföreningen företräda dig om arbetsgivaren inte följer avtalets villkor. Det kan exempelvis handla om uppsägningar, omorganisationer eller löneutbetalningar. </a:t>
            </a:r>
          </a:p>
          <a:p>
            <a:pPr marL="0" indent="0">
              <a:buNone/>
            </a:pPr>
            <a:endParaRPr lang="sv-SE" dirty="0"/>
          </a:p>
          <a:p>
            <a:endParaRPr lang="sv-SE" dirty="0"/>
          </a:p>
        </p:txBody>
      </p:sp>
      <p:pic>
        <p:nvPicPr>
          <p:cNvPr id="6" name="Platshållare för bild 9" descr="En bild som visar bok, text, stack, stationär&#10;&#10;Automatiskt genererad beskrivning">
            <a:extLst>
              <a:ext uri="{FF2B5EF4-FFF2-40B4-BE49-F238E27FC236}">
                <a16:creationId xmlns:a16="http://schemas.microsoft.com/office/drawing/2014/main" id="{E228C10E-AADA-8575-C604-07E0519DA27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54047" y="-66907"/>
            <a:ext cx="5037954" cy="6348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3213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latshållare för bild 9" descr="En bild som visar utomhus, klädsel, person, eld&#10;&#10;Automatiskt genererad beskrivning">
            <a:extLst>
              <a:ext uri="{FF2B5EF4-FFF2-40B4-BE49-F238E27FC236}">
                <a16:creationId xmlns:a16="http://schemas.microsoft.com/office/drawing/2014/main" id="{A410B2DC-C704-DE45-310D-75C165020AD1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286875"/>
          </a:xfrm>
        </p:spPr>
      </p:pic>
      <p:sp>
        <p:nvSpPr>
          <p:cNvPr id="6" name="Platshållare för text 5">
            <a:extLst>
              <a:ext uri="{FF2B5EF4-FFF2-40B4-BE49-F238E27FC236}">
                <a16:creationId xmlns:a16="http://schemas.microsoft.com/office/drawing/2014/main" id="{295F696A-5C3C-2F2F-A3ED-9A538256E3D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71513" y="541337"/>
            <a:ext cx="5885404" cy="5328304"/>
          </a:xfrm>
        </p:spPr>
        <p:txBody>
          <a:bodyPr/>
          <a:lstStyle/>
          <a:p>
            <a:r>
              <a:rPr lang="sv-SE" dirty="0"/>
              <a:t>Förmåner för dig</a:t>
            </a:r>
          </a:p>
        </p:txBody>
      </p:sp>
      <p:sp>
        <p:nvSpPr>
          <p:cNvPr id="7" name="Platshållare för text 6">
            <a:extLst>
              <a:ext uri="{FF2B5EF4-FFF2-40B4-BE49-F238E27FC236}">
                <a16:creationId xmlns:a16="http://schemas.microsoft.com/office/drawing/2014/main" id="{9B71127D-37EB-A8A6-95BB-1C91986B379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71513" y="1465729"/>
            <a:ext cx="5291405" cy="4325471"/>
          </a:xfrm>
        </p:spPr>
        <p:txBody>
          <a:bodyPr>
            <a:normAutofit/>
          </a:bodyPr>
          <a:lstStyle/>
          <a:p>
            <a:r>
              <a:rPr lang="sv-SE" sz="1400" dirty="0"/>
              <a:t>Alla förbund inom Akademikerförbunden erbjuder många förmåner för dig som medlem. Här är några av de mest populära: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dirty="0"/>
              <a:t>Arbetsrättslig rådgivning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dirty="0"/>
              <a:t>Inkomstförsäkring som tryggar din lön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dirty="0"/>
              <a:t>Sveriges bästa lönestatistik för akademiker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dirty="0"/>
              <a:t>Lönerådgivning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dirty="0"/>
              <a:t>Råd och tips i karriären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dirty="0"/>
              <a:t>Stöd för dig som chef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dirty="0"/>
              <a:t>Seminarier, nätverk och event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dirty="0"/>
              <a:t>Rabatter på exempelvis bolån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dirty="0"/>
              <a:t>Stöd vid utlandsarbete</a:t>
            </a:r>
            <a:br>
              <a:rPr lang="sv-SE" dirty="0"/>
            </a:br>
            <a:br>
              <a:rPr lang="sv-SE" dirty="0"/>
            </a:br>
            <a:br>
              <a:rPr lang="sv-SE" dirty="0"/>
            </a:br>
            <a:r>
              <a:rPr lang="sv-SE" b="1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v-S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sv-S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sv-SE" dirty="0"/>
          </a:p>
        </p:txBody>
      </p:sp>
      <p:sp>
        <p:nvSpPr>
          <p:cNvPr id="13" name="textruta 12">
            <a:extLst>
              <a:ext uri="{FF2B5EF4-FFF2-40B4-BE49-F238E27FC236}">
                <a16:creationId xmlns:a16="http://schemas.microsoft.com/office/drawing/2014/main" id="{21F59C8F-EEAE-201E-E684-CC6319C6D899}"/>
              </a:ext>
            </a:extLst>
          </p:cNvPr>
          <p:cNvSpPr txBox="1"/>
          <p:nvPr/>
        </p:nvSpPr>
        <p:spPr>
          <a:xfrm>
            <a:off x="4456253" y="5365282"/>
            <a:ext cx="20293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1200" dirty="0">
                <a:solidFill>
                  <a:schemeClr val="bg1"/>
                </a:solidFill>
              </a:rPr>
              <a:t>Bli medlem på saco.se</a:t>
            </a:r>
          </a:p>
        </p:txBody>
      </p:sp>
      <p:pic>
        <p:nvPicPr>
          <p:cNvPr id="5" name="Bildobjekt 4" descr="En bild som visar mönster, konst, Grafik, pixel&#10;&#10;AI-genererat innehåll kan vara felaktigt.">
            <a:extLst>
              <a:ext uri="{FF2B5EF4-FFF2-40B4-BE49-F238E27FC236}">
                <a16:creationId xmlns:a16="http://schemas.microsoft.com/office/drawing/2014/main" id="{62221C0F-2474-211E-B2EB-C15E5EFEC7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1802" y="3680852"/>
            <a:ext cx="1598271" cy="1598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3783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latshållare för bild 5" descr="En bild som visar klädsel, person, vägg, Människoansikte&#10;&#10;Automatiskt genererad beskrivning">
            <a:extLst>
              <a:ext uri="{FF2B5EF4-FFF2-40B4-BE49-F238E27FC236}">
                <a16:creationId xmlns:a16="http://schemas.microsoft.com/office/drawing/2014/main" id="{A8FFFB51-00BC-1703-B2F0-9A225F60F7B3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58FE30CF-EE9A-7762-0841-8B786A313AB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71513" y="541339"/>
            <a:ext cx="5291405" cy="4013300"/>
          </a:xfrm>
        </p:spPr>
        <p:txBody>
          <a:bodyPr/>
          <a:lstStyle/>
          <a:p>
            <a:r>
              <a:rPr lang="sv-SE" dirty="0"/>
              <a:t>Engagera dig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BBAE687D-927A-8DB9-1CEE-249BEC538DE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71514" y="1578821"/>
            <a:ext cx="5052168" cy="2802198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dirty="0"/>
              <a:t>Bli fackligt förtroendevald och gör skillnad på din arbetsplats.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dirty="0"/>
              <a:t>Du behöver ingen förkunskap - vi ger dig utbildning inom exempelvis MBL och LAS.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dirty="0"/>
              <a:t>Du får i</a:t>
            </a:r>
            <a:r>
              <a:rPr lang="sv-SE" dirty="0">
                <a:solidFill>
                  <a:schemeClr val="bg1"/>
                </a:solidFill>
              </a:rPr>
              <a:t>nflytande och möjlighet att driva viktiga frågor för dig och dina kollegor.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dirty="0"/>
              <a:t>Prata med oss lokalt!</a:t>
            </a:r>
            <a:endParaRPr lang="sv-SE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v-S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sv-SE" dirty="0">
              <a:solidFill>
                <a:schemeClr val="bg1"/>
              </a:solidFill>
            </a:endParaRPr>
          </a:p>
          <a:p>
            <a:pPr marL="971550" lvl="1" indent="-285750"/>
            <a:endParaRPr lang="sv-SE" dirty="0"/>
          </a:p>
          <a:p>
            <a:pPr lvl="1" indent="0">
              <a:buNone/>
            </a:pP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8181496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AA92C10-DB7B-C9F8-809A-E3ABD1B3A5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/>
              <a:t>Tack!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D4D0DB24-ED99-4A6B-3B77-16EA8D171E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362610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Akademikerförbunden 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 Akademikerförbunden, 2025" id="{1B95C9C4-49A7-4385-B8A5-5DFB573FD2A5}" vid="{4CE3C8A2-1CAC-4367-9DE2-47FF0145EA3E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1dfcef1-484d-4a2e-8333-d5804eae93ac">
      <Terms xmlns="http://schemas.microsoft.com/office/infopath/2007/PartnerControls"/>
    </lcf76f155ced4ddcb4097134ff3c332f>
    <TaxCatchAll xmlns="94ec690a-d4c6-49ef-8dc4-c63093ab576d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D5E476887F91C042A22353E913DFB623" ma:contentTypeVersion="11" ma:contentTypeDescription="Skapa ett nytt dokument." ma:contentTypeScope="" ma:versionID="79b1d1912a8784dcf5316e464532ae48">
  <xsd:schema xmlns:xsd="http://www.w3.org/2001/XMLSchema" xmlns:xs="http://www.w3.org/2001/XMLSchema" xmlns:p="http://schemas.microsoft.com/office/2006/metadata/properties" xmlns:ns2="a1dfcef1-484d-4a2e-8333-d5804eae93ac" xmlns:ns3="94ec690a-d4c6-49ef-8dc4-c63093ab576d" targetNamespace="http://schemas.microsoft.com/office/2006/metadata/properties" ma:root="true" ma:fieldsID="4d870c64fddf218f080a9c847a055807" ns2:_="" ns3:_="">
    <xsd:import namespace="a1dfcef1-484d-4a2e-8333-d5804eae93ac"/>
    <xsd:import namespace="94ec690a-d4c6-49ef-8dc4-c63093ab576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dfcef1-484d-4a2e-8333-d5804eae93a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Bildmarkeringar" ma:readOnly="false" ma:fieldId="{5cf76f15-5ced-4ddc-b409-7134ff3c332f}" ma:taxonomyMulti="true" ma:sspId="bfb94d65-4ba8-4ce8-a3e2-67db61245ee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ec690a-d4c6-49ef-8dc4-c63093ab576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041ffd5-88ec-47bc-ae95-2b7974369fe8}" ma:internalName="TaxCatchAll" ma:showField="CatchAllData" ma:web="94ec690a-d4c6-49ef-8dc4-c63093ab576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17D6B86-EC1D-46BD-9A49-2A08A7FEDAFC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94ec690a-d4c6-49ef-8dc4-c63093ab576d"/>
    <ds:schemaRef ds:uri="a1dfcef1-484d-4a2e-8333-d5804eae93ac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F68E7A7-D9DE-4B87-BC76-EE58E8AD2C9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42F04BD-48BE-4C11-9E85-426117AC81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dfcef1-484d-4a2e-8333-d5804eae93ac"/>
    <ds:schemaRef ds:uri="94ec690a-d4c6-49ef-8dc4-c63093ab57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465</Words>
  <Application>Microsoft Office PowerPoint</Application>
  <PresentationFormat>Bredbild</PresentationFormat>
  <Paragraphs>73</Paragraphs>
  <Slides>11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2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11</vt:i4>
      </vt:variant>
    </vt:vector>
  </HeadingPairs>
  <TitlesOfParts>
    <vt:vector size="14" baseType="lpstr">
      <vt:lpstr>Aptos</vt:lpstr>
      <vt:lpstr>Arial</vt:lpstr>
      <vt:lpstr>Office-tema</vt:lpstr>
      <vt:lpstr>Lär känna Akademikerförbunden</vt:lpstr>
      <vt:lpstr>PowerPoint-presentation</vt:lpstr>
      <vt:lpstr>Om oss</vt:lpstr>
      <vt:lpstr>13 förbund inom Saco</vt:lpstr>
      <vt:lpstr>Vad gör vi?</vt:lpstr>
      <vt:lpstr>Så arbetar vi</vt:lpstr>
      <vt:lpstr>Avtal vi förhandlar</vt:lpstr>
      <vt:lpstr>Vem företräder vi?</vt:lpstr>
      <vt:lpstr>PowerPoint-presentation</vt:lpstr>
      <vt:lpstr>PowerPoint-presentation</vt:lpstr>
      <vt:lpstr>Tack!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Åsa Hafmar</dc:creator>
  <cp:lastModifiedBy>Monika Elowson</cp:lastModifiedBy>
  <cp:revision>1</cp:revision>
  <dcterms:created xsi:type="dcterms:W3CDTF">2025-02-18T13:47:11Z</dcterms:created>
  <dcterms:modified xsi:type="dcterms:W3CDTF">2026-07-23T13:31:54Z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0x010100D5E476887F91C042A22353E913DFB623</vt:lpwstr>
  </property>
</Properties>
</file>